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63" r:id="rId2"/>
  </p:sldIdLst>
  <p:sldSz cx="15544800" cy="10058400"/>
  <p:notesSz cx="6858000" cy="9144000"/>
  <p:defaultTextStyle>
    <a:defPPr>
      <a:defRPr lang="en-US"/>
    </a:defPPr>
    <a:lvl1pPr marL="0" algn="l" defTabSz="1228954" rtl="0" eaLnBrk="1" latinLnBrk="0" hangingPunct="1">
      <a:defRPr sz="2419" kern="1200">
        <a:solidFill>
          <a:schemeClr val="tx1"/>
        </a:solidFill>
        <a:latin typeface="+mn-lt"/>
        <a:ea typeface="+mn-ea"/>
        <a:cs typeface="+mn-cs"/>
      </a:defRPr>
    </a:lvl1pPr>
    <a:lvl2pPr marL="614477" algn="l" defTabSz="1228954" rtl="0" eaLnBrk="1" latinLnBrk="0" hangingPunct="1">
      <a:defRPr sz="2419" kern="1200">
        <a:solidFill>
          <a:schemeClr val="tx1"/>
        </a:solidFill>
        <a:latin typeface="+mn-lt"/>
        <a:ea typeface="+mn-ea"/>
        <a:cs typeface="+mn-cs"/>
      </a:defRPr>
    </a:lvl2pPr>
    <a:lvl3pPr marL="1228954" algn="l" defTabSz="1228954" rtl="0" eaLnBrk="1" latinLnBrk="0" hangingPunct="1">
      <a:defRPr sz="2419" kern="1200">
        <a:solidFill>
          <a:schemeClr val="tx1"/>
        </a:solidFill>
        <a:latin typeface="+mn-lt"/>
        <a:ea typeface="+mn-ea"/>
        <a:cs typeface="+mn-cs"/>
      </a:defRPr>
    </a:lvl3pPr>
    <a:lvl4pPr marL="1843430" algn="l" defTabSz="1228954" rtl="0" eaLnBrk="1" latinLnBrk="0" hangingPunct="1">
      <a:defRPr sz="2419" kern="1200">
        <a:solidFill>
          <a:schemeClr val="tx1"/>
        </a:solidFill>
        <a:latin typeface="+mn-lt"/>
        <a:ea typeface="+mn-ea"/>
        <a:cs typeface="+mn-cs"/>
      </a:defRPr>
    </a:lvl4pPr>
    <a:lvl5pPr marL="2457907" algn="l" defTabSz="1228954" rtl="0" eaLnBrk="1" latinLnBrk="0" hangingPunct="1">
      <a:defRPr sz="2419" kern="1200">
        <a:solidFill>
          <a:schemeClr val="tx1"/>
        </a:solidFill>
        <a:latin typeface="+mn-lt"/>
        <a:ea typeface="+mn-ea"/>
        <a:cs typeface="+mn-cs"/>
      </a:defRPr>
    </a:lvl5pPr>
    <a:lvl6pPr marL="3072384" algn="l" defTabSz="1228954" rtl="0" eaLnBrk="1" latinLnBrk="0" hangingPunct="1">
      <a:defRPr sz="2419" kern="1200">
        <a:solidFill>
          <a:schemeClr val="tx1"/>
        </a:solidFill>
        <a:latin typeface="+mn-lt"/>
        <a:ea typeface="+mn-ea"/>
        <a:cs typeface="+mn-cs"/>
      </a:defRPr>
    </a:lvl6pPr>
    <a:lvl7pPr marL="3686861" algn="l" defTabSz="1228954" rtl="0" eaLnBrk="1" latinLnBrk="0" hangingPunct="1">
      <a:defRPr sz="2419" kern="1200">
        <a:solidFill>
          <a:schemeClr val="tx1"/>
        </a:solidFill>
        <a:latin typeface="+mn-lt"/>
        <a:ea typeface="+mn-ea"/>
        <a:cs typeface="+mn-cs"/>
      </a:defRPr>
    </a:lvl7pPr>
    <a:lvl8pPr marL="4301338" algn="l" defTabSz="1228954" rtl="0" eaLnBrk="1" latinLnBrk="0" hangingPunct="1">
      <a:defRPr sz="2419" kern="1200">
        <a:solidFill>
          <a:schemeClr val="tx1"/>
        </a:solidFill>
        <a:latin typeface="+mn-lt"/>
        <a:ea typeface="+mn-ea"/>
        <a:cs typeface="+mn-cs"/>
      </a:defRPr>
    </a:lvl8pPr>
    <a:lvl9pPr marL="4915814" algn="l" defTabSz="1228954" rtl="0" eaLnBrk="1" latinLnBrk="0" hangingPunct="1">
      <a:defRPr sz="2419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6120" userDrawn="1">
          <p15:clr>
            <a:srgbClr val="A4A3A4"/>
          </p15:clr>
        </p15:guide>
        <p15:guide id="2" pos="4872" userDrawn="1">
          <p15:clr>
            <a:srgbClr val="A4A3A4"/>
          </p15:clr>
        </p15:guide>
        <p15:guide id="3" pos="7903" userDrawn="1">
          <p15:clr>
            <a:srgbClr val="A4A3A4"/>
          </p15:clr>
        </p15:guide>
        <p15:guide id="4" orient="horz" pos="3432" userDrawn="1">
          <p15:clr>
            <a:srgbClr val="A4A3A4"/>
          </p15:clr>
        </p15:guide>
        <p15:guide id="5" pos="8327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CD8E0"/>
    <a:srgbClr val="EE2443"/>
    <a:srgbClr val="00A0A9"/>
    <a:srgbClr val="0089BC"/>
    <a:srgbClr val="00BCFF"/>
    <a:srgbClr val="6F6EB4"/>
    <a:srgbClr val="F68003"/>
    <a:srgbClr val="A6DF24"/>
    <a:srgbClr val="D8E25D"/>
    <a:srgbClr val="8FBF1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5854"/>
    <p:restoredTop sz="94671"/>
  </p:normalViewPr>
  <p:slideViewPr>
    <p:cSldViewPr snapToGrid="0" snapToObjects="1">
      <p:cViewPr varScale="1">
        <p:scale>
          <a:sx n="75" d="100"/>
          <a:sy n="75" d="100"/>
        </p:scale>
        <p:origin x="1632" y="184"/>
      </p:cViewPr>
      <p:guideLst>
        <p:guide orient="horz" pos="6120"/>
        <p:guide pos="4872"/>
        <p:guide pos="7903"/>
        <p:guide orient="horz" pos="3432"/>
        <p:guide pos="8327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65860" y="1646133"/>
            <a:ext cx="13213080" cy="3501813"/>
          </a:xfrm>
        </p:spPr>
        <p:txBody>
          <a:bodyPr anchor="b"/>
          <a:lstStyle>
            <a:lvl1pPr algn="ctr">
              <a:defRPr sz="8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3100" y="5282989"/>
            <a:ext cx="11658600" cy="2428451"/>
          </a:xfrm>
        </p:spPr>
        <p:txBody>
          <a:bodyPr/>
          <a:lstStyle>
            <a:lvl1pPr marL="0" indent="0" algn="ctr">
              <a:buNone/>
              <a:defRPr sz="3520"/>
            </a:lvl1pPr>
            <a:lvl2pPr marL="670575" indent="0" algn="ctr">
              <a:buNone/>
              <a:defRPr sz="2933"/>
            </a:lvl2pPr>
            <a:lvl3pPr marL="1341150" indent="0" algn="ctr">
              <a:buNone/>
              <a:defRPr sz="2640"/>
            </a:lvl3pPr>
            <a:lvl4pPr marL="2011726" indent="0" algn="ctr">
              <a:buNone/>
              <a:defRPr sz="2347"/>
            </a:lvl4pPr>
            <a:lvl5pPr marL="2682301" indent="0" algn="ctr">
              <a:buNone/>
              <a:defRPr sz="2347"/>
            </a:lvl5pPr>
            <a:lvl6pPr marL="3352876" indent="0" algn="ctr">
              <a:buNone/>
              <a:defRPr sz="2347"/>
            </a:lvl6pPr>
            <a:lvl7pPr marL="4023451" indent="0" algn="ctr">
              <a:buNone/>
              <a:defRPr sz="2347"/>
            </a:lvl7pPr>
            <a:lvl8pPr marL="4694027" indent="0" algn="ctr">
              <a:buNone/>
              <a:defRPr sz="2347"/>
            </a:lvl8pPr>
            <a:lvl9pPr marL="5364602" indent="0" algn="ctr">
              <a:buNone/>
              <a:defRPr sz="2347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F14880-15EB-904A-8BAF-736B76AB8E6E}" type="datetimeFigureOut">
              <a:rPr lang="en-US" smtClean="0"/>
              <a:t>6/5/23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21F4EF-9B1D-B44A-ACF1-A6CCD9A9BA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04116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F14880-15EB-904A-8BAF-736B76AB8E6E}" type="datetimeFigureOut">
              <a:rPr lang="en-US" smtClean="0"/>
              <a:t>6/5/23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21F4EF-9B1D-B44A-ACF1-A6CCD9A9BA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07153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124248" y="535517"/>
            <a:ext cx="3351848" cy="852402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8706" y="535517"/>
            <a:ext cx="9861233" cy="852402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F14880-15EB-904A-8BAF-736B76AB8E6E}" type="datetimeFigureOut">
              <a:rPr lang="en-US" smtClean="0"/>
              <a:t>6/5/23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21F4EF-9B1D-B44A-ACF1-A6CCD9A9BA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6945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F14880-15EB-904A-8BAF-736B76AB8E6E}" type="datetimeFigureOut">
              <a:rPr lang="en-US" smtClean="0"/>
              <a:t>6/5/23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21F4EF-9B1D-B44A-ACF1-A6CCD9A9BA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25075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0610" y="2507618"/>
            <a:ext cx="13407390" cy="4184014"/>
          </a:xfrm>
        </p:spPr>
        <p:txBody>
          <a:bodyPr anchor="b"/>
          <a:lstStyle>
            <a:lvl1pPr>
              <a:defRPr sz="8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0610" y="6731215"/>
            <a:ext cx="13407390" cy="2200274"/>
          </a:xfrm>
        </p:spPr>
        <p:txBody>
          <a:bodyPr/>
          <a:lstStyle>
            <a:lvl1pPr marL="0" indent="0">
              <a:buNone/>
              <a:defRPr sz="3520">
                <a:solidFill>
                  <a:schemeClr val="tx1"/>
                </a:solidFill>
              </a:defRPr>
            </a:lvl1pPr>
            <a:lvl2pPr marL="670575" indent="0">
              <a:buNone/>
              <a:defRPr sz="2933">
                <a:solidFill>
                  <a:schemeClr val="tx1">
                    <a:tint val="75000"/>
                  </a:schemeClr>
                </a:solidFill>
              </a:defRPr>
            </a:lvl2pPr>
            <a:lvl3pPr marL="1341150" indent="0">
              <a:buNone/>
              <a:defRPr sz="2640">
                <a:solidFill>
                  <a:schemeClr val="tx1">
                    <a:tint val="75000"/>
                  </a:schemeClr>
                </a:solidFill>
              </a:defRPr>
            </a:lvl3pPr>
            <a:lvl4pPr marL="2011726" indent="0">
              <a:buNone/>
              <a:defRPr sz="2347">
                <a:solidFill>
                  <a:schemeClr val="tx1">
                    <a:tint val="75000"/>
                  </a:schemeClr>
                </a:solidFill>
              </a:defRPr>
            </a:lvl4pPr>
            <a:lvl5pPr marL="2682301" indent="0">
              <a:buNone/>
              <a:defRPr sz="2347">
                <a:solidFill>
                  <a:schemeClr val="tx1">
                    <a:tint val="75000"/>
                  </a:schemeClr>
                </a:solidFill>
              </a:defRPr>
            </a:lvl5pPr>
            <a:lvl6pPr marL="3352876" indent="0">
              <a:buNone/>
              <a:defRPr sz="2347">
                <a:solidFill>
                  <a:schemeClr val="tx1">
                    <a:tint val="75000"/>
                  </a:schemeClr>
                </a:solidFill>
              </a:defRPr>
            </a:lvl6pPr>
            <a:lvl7pPr marL="4023451" indent="0">
              <a:buNone/>
              <a:defRPr sz="2347">
                <a:solidFill>
                  <a:schemeClr val="tx1">
                    <a:tint val="75000"/>
                  </a:schemeClr>
                </a:solidFill>
              </a:defRPr>
            </a:lvl7pPr>
            <a:lvl8pPr marL="4694027" indent="0">
              <a:buNone/>
              <a:defRPr sz="2347">
                <a:solidFill>
                  <a:schemeClr val="tx1">
                    <a:tint val="75000"/>
                  </a:schemeClr>
                </a:solidFill>
              </a:defRPr>
            </a:lvl8pPr>
            <a:lvl9pPr marL="5364602" indent="0">
              <a:buNone/>
              <a:defRPr sz="234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F14880-15EB-904A-8BAF-736B76AB8E6E}" type="datetimeFigureOut">
              <a:rPr lang="en-US" smtClean="0"/>
              <a:t>6/5/23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21F4EF-9B1D-B44A-ACF1-A6CCD9A9BA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6073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8705" y="2677584"/>
            <a:ext cx="660654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869555" y="2677584"/>
            <a:ext cx="660654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F14880-15EB-904A-8BAF-736B76AB8E6E}" type="datetimeFigureOut">
              <a:rPr lang="en-US" smtClean="0"/>
              <a:t>6/5/23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21F4EF-9B1D-B44A-ACF1-A6CCD9A9BA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60434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0730" y="535519"/>
            <a:ext cx="13407390" cy="194415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70731" y="2465706"/>
            <a:ext cx="6576178" cy="1208404"/>
          </a:xfrm>
        </p:spPr>
        <p:txBody>
          <a:bodyPr anchor="b"/>
          <a:lstStyle>
            <a:lvl1pPr marL="0" indent="0">
              <a:buNone/>
              <a:defRPr sz="3520" b="1"/>
            </a:lvl1pPr>
            <a:lvl2pPr marL="670575" indent="0">
              <a:buNone/>
              <a:defRPr sz="2933" b="1"/>
            </a:lvl2pPr>
            <a:lvl3pPr marL="1341150" indent="0">
              <a:buNone/>
              <a:defRPr sz="2640" b="1"/>
            </a:lvl3pPr>
            <a:lvl4pPr marL="2011726" indent="0">
              <a:buNone/>
              <a:defRPr sz="2347" b="1"/>
            </a:lvl4pPr>
            <a:lvl5pPr marL="2682301" indent="0">
              <a:buNone/>
              <a:defRPr sz="2347" b="1"/>
            </a:lvl5pPr>
            <a:lvl6pPr marL="3352876" indent="0">
              <a:buNone/>
              <a:defRPr sz="2347" b="1"/>
            </a:lvl6pPr>
            <a:lvl7pPr marL="4023451" indent="0">
              <a:buNone/>
              <a:defRPr sz="2347" b="1"/>
            </a:lvl7pPr>
            <a:lvl8pPr marL="4694027" indent="0">
              <a:buNone/>
              <a:defRPr sz="2347" b="1"/>
            </a:lvl8pPr>
            <a:lvl9pPr marL="5364602" indent="0">
              <a:buNone/>
              <a:defRPr sz="2347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70731" y="3674110"/>
            <a:ext cx="6576178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869556" y="2465706"/>
            <a:ext cx="6608565" cy="1208404"/>
          </a:xfrm>
        </p:spPr>
        <p:txBody>
          <a:bodyPr anchor="b"/>
          <a:lstStyle>
            <a:lvl1pPr marL="0" indent="0">
              <a:buNone/>
              <a:defRPr sz="3520" b="1"/>
            </a:lvl1pPr>
            <a:lvl2pPr marL="670575" indent="0">
              <a:buNone/>
              <a:defRPr sz="2933" b="1"/>
            </a:lvl2pPr>
            <a:lvl3pPr marL="1341150" indent="0">
              <a:buNone/>
              <a:defRPr sz="2640" b="1"/>
            </a:lvl3pPr>
            <a:lvl4pPr marL="2011726" indent="0">
              <a:buNone/>
              <a:defRPr sz="2347" b="1"/>
            </a:lvl4pPr>
            <a:lvl5pPr marL="2682301" indent="0">
              <a:buNone/>
              <a:defRPr sz="2347" b="1"/>
            </a:lvl5pPr>
            <a:lvl6pPr marL="3352876" indent="0">
              <a:buNone/>
              <a:defRPr sz="2347" b="1"/>
            </a:lvl6pPr>
            <a:lvl7pPr marL="4023451" indent="0">
              <a:buNone/>
              <a:defRPr sz="2347" b="1"/>
            </a:lvl7pPr>
            <a:lvl8pPr marL="4694027" indent="0">
              <a:buNone/>
              <a:defRPr sz="2347" b="1"/>
            </a:lvl8pPr>
            <a:lvl9pPr marL="5364602" indent="0">
              <a:buNone/>
              <a:defRPr sz="2347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869556" y="3674110"/>
            <a:ext cx="6608565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F14880-15EB-904A-8BAF-736B76AB8E6E}" type="datetimeFigureOut">
              <a:rPr lang="en-US" smtClean="0"/>
              <a:t>6/5/23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21F4EF-9B1D-B44A-ACF1-A6CCD9A9BA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65186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F14880-15EB-904A-8BAF-736B76AB8E6E}" type="datetimeFigureOut">
              <a:rPr lang="en-US" smtClean="0"/>
              <a:t>6/5/23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21F4EF-9B1D-B44A-ACF1-A6CCD9A9BA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40091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F14880-15EB-904A-8BAF-736B76AB8E6E}" type="datetimeFigureOut">
              <a:rPr lang="en-US" smtClean="0"/>
              <a:t>6/5/23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21F4EF-9B1D-B44A-ACF1-A6CCD9A9BA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71507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0730" y="670560"/>
            <a:ext cx="5013603" cy="2346960"/>
          </a:xfrm>
        </p:spPr>
        <p:txBody>
          <a:bodyPr anchor="b"/>
          <a:lstStyle>
            <a:lvl1pPr>
              <a:defRPr sz="4693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608565" y="1448226"/>
            <a:ext cx="7869555" cy="7147983"/>
          </a:xfrm>
        </p:spPr>
        <p:txBody>
          <a:bodyPr/>
          <a:lstStyle>
            <a:lvl1pPr>
              <a:defRPr sz="4693"/>
            </a:lvl1pPr>
            <a:lvl2pPr>
              <a:defRPr sz="4107"/>
            </a:lvl2pPr>
            <a:lvl3pPr>
              <a:defRPr sz="3520"/>
            </a:lvl3pPr>
            <a:lvl4pPr>
              <a:defRPr sz="2933"/>
            </a:lvl4pPr>
            <a:lvl5pPr>
              <a:defRPr sz="2933"/>
            </a:lvl5pPr>
            <a:lvl6pPr>
              <a:defRPr sz="2933"/>
            </a:lvl6pPr>
            <a:lvl7pPr>
              <a:defRPr sz="2933"/>
            </a:lvl7pPr>
            <a:lvl8pPr>
              <a:defRPr sz="2933"/>
            </a:lvl8pPr>
            <a:lvl9pPr>
              <a:defRPr sz="293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0730" y="3017520"/>
            <a:ext cx="5013603" cy="5590329"/>
          </a:xfrm>
        </p:spPr>
        <p:txBody>
          <a:bodyPr/>
          <a:lstStyle>
            <a:lvl1pPr marL="0" indent="0">
              <a:buNone/>
              <a:defRPr sz="2347"/>
            </a:lvl1pPr>
            <a:lvl2pPr marL="670575" indent="0">
              <a:buNone/>
              <a:defRPr sz="2053"/>
            </a:lvl2pPr>
            <a:lvl3pPr marL="1341150" indent="0">
              <a:buNone/>
              <a:defRPr sz="1760"/>
            </a:lvl3pPr>
            <a:lvl4pPr marL="2011726" indent="0">
              <a:buNone/>
              <a:defRPr sz="1467"/>
            </a:lvl4pPr>
            <a:lvl5pPr marL="2682301" indent="0">
              <a:buNone/>
              <a:defRPr sz="1467"/>
            </a:lvl5pPr>
            <a:lvl6pPr marL="3352876" indent="0">
              <a:buNone/>
              <a:defRPr sz="1467"/>
            </a:lvl6pPr>
            <a:lvl7pPr marL="4023451" indent="0">
              <a:buNone/>
              <a:defRPr sz="1467"/>
            </a:lvl7pPr>
            <a:lvl8pPr marL="4694027" indent="0">
              <a:buNone/>
              <a:defRPr sz="1467"/>
            </a:lvl8pPr>
            <a:lvl9pPr marL="5364602" indent="0">
              <a:buNone/>
              <a:defRPr sz="1467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F14880-15EB-904A-8BAF-736B76AB8E6E}" type="datetimeFigureOut">
              <a:rPr lang="en-US" smtClean="0"/>
              <a:t>6/5/23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21F4EF-9B1D-B44A-ACF1-A6CCD9A9BA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46843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0730" y="670560"/>
            <a:ext cx="5013603" cy="2346960"/>
          </a:xfrm>
        </p:spPr>
        <p:txBody>
          <a:bodyPr anchor="b"/>
          <a:lstStyle>
            <a:lvl1pPr>
              <a:defRPr sz="4693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608565" y="1448226"/>
            <a:ext cx="7869555" cy="7147983"/>
          </a:xfrm>
        </p:spPr>
        <p:txBody>
          <a:bodyPr anchor="t"/>
          <a:lstStyle>
            <a:lvl1pPr marL="0" indent="0">
              <a:buNone/>
              <a:defRPr sz="4693"/>
            </a:lvl1pPr>
            <a:lvl2pPr marL="670575" indent="0">
              <a:buNone/>
              <a:defRPr sz="4107"/>
            </a:lvl2pPr>
            <a:lvl3pPr marL="1341150" indent="0">
              <a:buNone/>
              <a:defRPr sz="3520"/>
            </a:lvl3pPr>
            <a:lvl4pPr marL="2011726" indent="0">
              <a:buNone/>
              <a:defRPr sz="2933"/>
            </a:lvl4pPr>
            <a:lvl5pPr marL="2682301" indent="0">
              <a:buNone/>
              <a:defRPr sz="2933"/>
            </a:lvl5pPr>
            <a:lvl6pPr marL="3352876" indent="0">
              <a:buNone/>
              <a:defRPr sz="2933"/>
            </a:lvl6pPr>
            <a:lvl7pPr marL="4023451" indent="0">
              <a:buNone/>
              <a:defRPr sz="2933"/>
            </a:lvl7pPr>
            <a:lvl8pPr marL="4694027" indent="0">
              <a:buNone/>
              <a:defRPr sz="2933"/>
            </a:lvl8pPr>
            <a:lvl9pPr marL="5364602" indent="0">
              <a:buNone/>
              <a:defRPr sz="2933"/>
            </a:lvl9pPr>
          </a:lstStyle>
          <a:p>
            <a:r>
              <a:rPr lang="en-US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0730" y="3017520"/>
            <a:ext cx="5013603" cy="5590329"/>
          </a:xfrm>
        </p:spPr>
        <p:txBody>
          <a:bodyPr/>
          <a:lstStyle>
            <a:lvl1pPr marL="0" indent="0">
              <a:buNone/>
              <a:defRPr sz="2347"/>
            </a:lvl1pPr>
            <a:lvl2pPr marL="670575" indent="0">
              <a:buNone/>
              <a:defRPr sz="2053"/>
            </a:lvl2pPr>
            <a:lvl3pPr marL="1341150" indent="0">
              <a:buNone/>
              <a:defRPr sz="1760"/>
            </a:lvl3pPr>
            <a:lvl4pPr marL="2011726" indent="0">
              <a:buNone/>
              <a:defRPr sz="1467"/>
            </a:lvl4pPr>
            <a:lvl5pPr marL="2682301" indent="0">
              <a:buNone/>
              <a:defRPr sz="1467"/>
            </a:lvl5pPr>
            <a:lvl6pPr marL="3352876" indent="0">
              <a:buNone/>
              <a:defRPr sz="1467"/>
            </a:lvl6pPr>
            <a:lvl7pPr marL="4023451" indent="0">
              <a:buNone/>
              <a:defRPr sz="1467"/>
            </a:lvl7pPr>
            <a:lvl8pPr marL="4694027" indent="0">
              <a:buNone/>
              <a:defRPr sz="1467"/>
            </a:lvl8pPr>
            <a:lvl9pPr marL="5364602" indent="0">
              <a:buNone/>
              <a:defRPr sz="1467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F14880-15EB-904A-8BAF-736B76AB8E6E}" type="datetimeFigureOut">
              <a:rPr lang="en-US" smtClean="0"/>
              <a:t>6/5/23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21F4EF-9B1D-B44A-ACF1-A6CCD9A9BA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2076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8705" y="535519"/>
            <a:ext cx="13407390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8705" y="2677584"/>
            <a:ext cx="13407390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8705" y="9322649"/>
            <a:ext cx="349758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7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F14880-15EB-904A-8BAF-736B76AB8E6E}" type="datetimeFigureOut">
              <a:rPr lang="en-US" smtClean="0"/>
              <a:t>6/5/23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149215" y="9322649"/>
            <a:ext cx="524637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7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78515" y="9322649"/>
            <a:ext cx="349758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7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21F4EF-9B1D-B44A-ACF1-A6CCD9A9BA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9110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341150" rtl="0" eaLnBrk="1" latinLnBrk="0" hangingPunct="1">
        <a:lnSpc>
          <a:spcPct val="90000"/>
        </a:lnSpc>
        <a:spcBef>
          <a:spcPct val="0"/>
        </a:spcBef>
        <a:buNone/>
        <a:defRPr sz="6453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35288" indent="-335288" algn="l" defTabSz="1341150" rtl="0" eaLnBrk="1" latinLnBrk="0" hangingPunct="1">
        <a:lnSpc>
          <a:spcPct val="90000"/>
        </a:lnSpc>
        <a:spcBef>
          <a:spcPts val="1467"/>
        </a:spcBef>
        <a:buFont typeface="Arial" panose="020B0604020202020204" pitchFamily="34" charset="0"/>
        <a:buChar char="•"/>
        <a:defRPr sz="4107" kern="1200">
          <a:solidFill>
            <a:schemeClr val="tx1"/>
          </a:solidFill>
          <a:latin typeface="+mn-lt"/>
          <a:ea typeface="+mn-ea"/>
          <a:cs typeface="+mn-cs"/>
        </a:defRPr>
      </a:lvl1pPr>
      <a:lvl2pPr marL="1005863" indent="-335288" algn="l" defTabSz="1341150" rtl="0" eaLnBrk="1" latinLnBrk="0" hangingPunct="1">
        <a:lnSpc>
          <a:spcPct val="90000"/>
        </a:lnSpc>
        <a:spcBef>
          <a:spcPts val="733"/>
        </a:spcBef>
        <a:buFont typeface="Arial" panose="020B0604020202020204" pitchFamily="34" charset="0"/>
        <a:buChar char="•"/>
        <a:defRPr sz="3520" kern="1200">
          <a:solidFill>
            <a:schemeClr val="tx1"/>
          </a:solidFill>
          <a:latin typeface="+mn-lt"/>
          <a:ea typeface="+mn-ea"/>
          <a:cs typeface="+mn-cs"/>
        </a:defRPr>
      </a:lvl2pPr>
      <a:lvl3pPr marL="1676438" indent="-335288" algn="l" defTabSz="1341150" rtl="0" eaLnBrk="1" latinLnBrk="0" hangingPunct="1">
        <a:lnSpc>
          <a:spcPct val="90000"/>
        </a:lnSpc>
        <a:spcBef>
          <a:spcPts val="733"/>
        </a:spcBef>
        <a:buFont typeface="Arial" panose="020B0604020202020204" pitchFamily="34" charset="0"/>
        <a:buChar char="•"/>
        <a:defRPr sz="2933" kern="1200">
          <a:solidFill>
            <a:schemeClr val="tx1"/>
          </a:solidFill>
          <a:latin typeface="+mn-lt"/>
          <a:ea typeface="+mn-ea"/>
          <a:cs typeface="+mn-cs"/>
        </a:defRPr>
      </a:lvl3pPr>
      <a:lvl4pPr marL="2347013" indent="-335288" algn="l" defTabSz="1341150" rtl="0" eaLnBrk="1" latinLnBrk="0" hangingPunct="1">
        <a:lnSpc>
          <a:spcPct val="90000"/>
        </a:lnSpc>
        <a:spcBef>
          <a:spcPts val="733"/>
        </a:spcBef>
        <a:buFont typeface="Arial" panose="020B0604020202020204" pitchFamily="34" charset="0"/>
        <a:buChar char="•"/>
        <a:defRPr sz="2640" kern="1200">
          <a:solidFill>
            <a:schemeClr val="tx1"/>
          </a:solidFill>
          <a:latin typeface="+mn-lt"/>
          <a:ea typeface="+mn-ea"/>
          <a:cs typeface="+mn-cs"/>
        </a:defRPr>
      </a:lvl4pPr>
      <a:lvl5pPr marL="3017589" indent="-335288" algn="l" defTabSz="1341150" rtl="0" eaLnBrk="1" latinLnBrk="0" hangingPunct="1">
        <a:lnSpc>
          <a:spcPct val="90000"/>
        </a:lnSpc>
        <a:spcBef>
          <a:spcPts val="733"/>
        </a:spcBef>
        <a:buFont typeface="Arial" panose="020B0604020202020204" pitchFamily="34" charset="0"/>
        <a:buChar char="•"/>
        <a:defRPr sz="2640" kern="1200">
          <a:solidFill>
            <a:schemeClr val="tx1"/>
          </a:solidFill>
          <a:latin typeface="+mn-lt"/>
          <a:ea typeface="+mn-ea"/>
          <a:cs typeface="+mn-cs"/>
        </a:defRPr>
      </a:lvl5pPr>
      <a:lvl6pPr marL="3688164" indent="-335288" algn="l" defTabSz="1341150" rtl="0" eaLnBrk="1" latinLnBrk="0" hangingPunct="1">
        <a:lnSpc>
          <a:spcPct val="90000"/>
        </a:lnSpc>
        <a:spcBef>
          <a:spcPts val="733"/>
        </a:spcBef>
        <a:buFont typeface="Arial" panose="020B0604020202020204" pitchFamily="34" charset="0"/>
        <a:buChar char="•"/>
        <a:defRPr sz="2640" kern="1200">
          <a:solidFill>
            <a:schemeClr val="tx1"/>
          </a:solidFill>
          <a:latin typeface="+mn-lt"/>
          <a:ea typeface="+mn-ea"/>
          <a:cs typeface="+mn-cs"/>
        </a:defRPr>
      </a:lvl6pPr>
      <a:lvl7pPr marL="4358739" indent="-335288" algn="l" defTabSz="1341150" rtl="0" eaLnBrk="1" latinLnBrk="0" hangingPunct="1">
        <a:lnSpc>
          <a:spcPct val="90000"/>
        </a:lnSpc>
        <a:spcBef>
          <a:spcPts val="733"/>
        </a:spcBef>
        <a:buFont typeface="Arial" panose="020B0604020202020204" pitchFamily="34" charset="0"/>
        <a:buChar char="•"/>
        <a:defRPr sz="2640" kern="1200">
          <a:solidFill>
            <a:schemeClr val="tx1"/>
          </a:solidFill>
          <a:latin typeface="+mn-lt"/>
          <a:ea typeface="+mn-ea"/>
          <a:cs typeface="+mn-cs"/>
        </a:defRPr>
      </a:lvl7pPr>
      <a:lvl8pPr marL="5029314" indent="-335288" algn="l" defTabSz="1341150" rtl="0" eaLnBrk="1" latinLnBrk="0" hangingPunct="1">
        <a:lnSpc>
          <a:spcPct val="90000"/>
        </a:lnSpc>
        <a:spcBef>
          <a:spcPts val="733"/>
        </a:spcBef>
        <a:buFont typeface="Arial" panose="020B0604020202020204" pitchFamily="34" charset="0"/>
        <a:buChar char="•"/>
        <a:defRPr sz="2640" kern="1200">
          <a:solidFill>
            <a:schemeClr val="tx1"/>
          </a:solidFill>
          <a:latin typeface="+mn-lt"/>
          <a:ea typeface="+mn-ea"/>
          <a:cs typeface="+mn-cs"/>
        </a:defRPr>
      </a:lvl8pPr>
      <a:lvl9pPr marL="5699890" indent="-335288" algn="l" defTabSz="1341150" rtl="0" eaLnBrk="1" latinLnBrk="0" hangingPunct="1">
        <a:lnSpc>
          <a:spcPct val="90000"/>
        </a:lnSpc>
        <a:spcBef>
          <a:spcPts val="733"/>
        </a:spcBef>
        <a:buFont typeface="Arial" panose="020B0604020202020204" pitchFamily="34" charset="0"/>
        <a:buChar char="•"/>
        <a:defRPr sz="264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341150" rtl="0" eaLnBrk="1" latinLnBrk="0" hangingPunct="1">
        <a:defRPr sz="2640" kern="1200">
          <a:solidFill>
            <a:schemeClr val="tx1"/>
          </a:solidFill>
          <a:latin typeface="+mn-lt"/>
          <a:ea typeface="+mn-ea"/>
          <a:cs typeface="+mn-cs"/>
        </a:defRPr>
      </a:lvl1pPr>
      <a:lvl2pPr marL="670575" algn="l" defTabSz="1341150" rtl="0" eaLnBrk="1" latinLnBrk="0" hangingPunct="1">
        <a:defRPr sz="2640" kern="1200">
          <a:solidFill>
            <a:schemeClr val="tx1"/>
          </a:solidFill>
          <a:latin typeface="+mn-lt"/>
          <a:ea typeface="+mn-ea"/>
          <a:cs typeface="+mn-cs"/>
        </a:defRPr>
      </a:lvl2pPr>
      <a:lvl3pPr marL="1341150" algn="l" defTabSz="1341150" rtl="0" eaLnBrk="1" latinLnBrk="0" hangingPunct="1">
        <a:defRPr sz="2640" kern="1200">
          <a:solidFill>
            <a:schemeClr val="tx1"/>
          </a:solidFill>
          <a:latin typeface="+mn-lt"/>
          <a:ea typeface="+mn-ea"/>
          <a:cs typeface="+mn-cs"/>
        </a:defRPr>
      </a:lvl3pPr>
      <a:lvl4pPr marL="2011726" algn="l" defTabSz="1341150" rtl="0" eaLnBrk="1" latinLnBrk="0" hangingPunct="1">
        <a:defRPr sz="2640" kern="1200">
          <a:solidFill>
            <a:schemeClr val="tx1"/>
          </a:solidFill>
          <a:latin typeface="+mn-lt"/>
          <a:ea typeface="+mn-ea"/>
          <a:cs typeface="+mn-cs"/>
        </a:defRPr>
      </a:lvl4pPr>
      <a:lvl5pPr marL="2682301" algn="l" defTabSz="1341150" rtl="0" eaLnBrk="1" latinLnBrk="0" hangingPunct="1">
        <a:defRPr sz="2640" kern="1200">
          <a:solidFill>
            <a:schemeClr val="tx1"/>
          </a:solidFill>
          <a:latin typeface="+mn-lt"/>
          <a:ea typeface="+mn-ea"/>
          <a:cs typeface="+mn-cs"/>
        </a:defRPr>
      </a:lvl5pPr>
      <a:lvl6pPr marL="3352876" algn="l" defTabSz="1341150" rtl="0" eaLnBrk="1" latinLnBrk="0" hangingPunct="1">
        <a:defRPr sz="2640" kern="1200">
          <a:solidFill>
            <a:schemeClr val="tx1"/>
          </a:solidFill>
          <a:latin typeface="+mn-lt"/>
          <a:ea typeface="+mn-ea"/>
          <a:cs typeface="+mn-cs"/>
        </a:defRPr>
      </a:lvl6pPr>
      <a:lvl7pPr marL="4023451" algn="l" defTabSz="1341150" rtl="0" eaLnBrk="1" latinLnBrk="0" hangingPunct="1">
        <a:defRPr sz="2640" kern="1200">
          <a:solidFill>
            <a:schemeClr val="tx1"/>
          </a:solidFill>
          <a:latin typeface="+mn-lt"/>
          <a:ea typeface="+mn-ea"/>
          <a:cs typeface="+mn-cs"/>
        </a:defRPr>
      </a:lvl7pPr>
      <a:lvl8pPr marL="4694027" algn="l" defTabSz="1341150" rtl="0" eaLnBrk="1" latinLnBrk="0" hangingPunct="1">
        <a:defRPr sz="2640" kern="1200">
          <a:solidFill>
            <a:schemeClr val="tx1"/>
          </a:solidFill>
          <a:latin typeface="+mn-lt"/>
          <a:ea typeface="+mn-ea"/>
          <a:cs typeface="+mn-cs"/>
        </a:defRPr>
      </a:lvl8pPr>
      <a:lvl9pPr marL="5364602" algn="l" defTabSz="1341150" rtl="0" eaLnBrk="1" latinLnBrk="0" hangingPunct="1">
        <a:defRPr sz="264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>
            <a:extLst>
              <a:ext uri="{FF2B5EF4-FFF2-40B4-BE49-F238E27FC236}">
                <a16:creationId xmlns:a16="http://schemas.microsoft.com/office/drawing/2014/main" id="{5C014CD6-CDBA-104F-AB7F-71AAA89F7F12}"/>
              </a:ext>
            </a:extLst>
          </p:cNvPr>
          <p:cNvGrpSpPr/>
          <p:nvPr/>
        </p:nvGrpSpPr>
        <p:grpSpPr>
          <a:xfrm>
            <a:off x="642283" y="255283"/>
            <a:ext cx="13781399" cy="9557191"/>
            <a:chOff x="642283" y="255283"/>
            <a:chExt cx="13781399" cy="9557191"/>
          </a:xfrm>
        </p:grpSpPr>
        <p:cxnSp>
          <p:nvCxnSpPr>
            <p:cNvPr id="5" name="Straight Connector 4">
              <a:extLst>
                <a:ext uri="{FF2B5EF4-FFF2-40B4-BE49-F238E27FC236}">
                  <a16:creationId xmlns:a16="http://schemas.microsoft.com/office/drawing/2014/main" id="{4D996C9E-56B8-1B4A-9D00-58056D5A9FC0}"/>
                </a:ext>
              </a:extLst>
            </p:cNvPr>
            <p:cNvCxnSpPr/>
            <p:nvPr/>
          </p:nvCxnSpPr>
          <p:spPr>
            <a:xfrm>
              <a:off x="9644317" y="8990703"/>
              <a:ext cx="0" cy="522348"/>
            </a:xfrm>
            <a:prstGeom prst="line">
              <a:avLst/>
            </a:prstGeom>
            <a:ln w="15875">
              <a:solidFill>
                <a:schemeClr val="accent4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" name="Oval 5">
              <a:extLst>
                <a:ext uri="{FF2B5EF4-FFF2-40B4-BE49-F238E27FC236}">
                  <a16:creationId xmlns:a16="http://schemas.microsoft.com/office/drawing/2014/main" id="{AAB6C90C-8BC7-784B-A6E3-8214E320E19B}"/>
                </a:ext>
              </a:extLst>
            </p:cNvPr>
            <p:cNvSpPr/>
            <p:nvPr/>
          </p:nvSpPr>
          <p:spPr>
            <a:xfrm>
              <a:off x="4330634" y="2134125"/>
              <a:ext cx="91440" cy="91440"/>
            </a:xfrm>
            <a:prstGeom prst="ellipse">
              <a:avLst/>
            </a:prstGeom>
            <a:solidFill>
              <a:srgbClr val="A2D1EA"/>
            </a:solidFill>
            <a:ln w="571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endParaRPr lang="en-US" sz="1000" b="1" dirty="0">
                <a:solidFill>
                  <a:schemeClr val="accent2">
                    <a:lumMod val="75000"/>
                  </a:schemeClr>
                </a:solidFill>
                <a:latin typeface="Helvetica Neue" charset="0"/>
                <a:ea typeface="Helvetica Neue" charset="0"/>
                <a:cs typeface="Helvetica Neue" charset="0"/>
              </a:endParaRPr>
            </a:p>
          </p:txBody>
        </p:sp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16558449-EBA8-E043-856D-D3D596090BC0}"/>
                </a:ext>
              </a:extLst>
            </p:cNvPr>
            <p:cNvCxnSpPr>
              <a:cxnSpLocks/>
            </p:cNvCxnSpPr>
            <p:nvPr/>
          </p:nvCxnSpPr>
          <p:spPr>
            <a:xfrm>
              <a:off x="4378246" y="2143165"/>
              <a:ext cx="5786" cy="476938"/>
            </a:xfrm>
            <a:prstGeom prst="line">
              <a:avLst/>
            </a:prstGeom>
            <a:ln w="15875">
              <a:solidFill>
                <a:srgbClr val="A2D1EA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" name="Oval 7">
              <a:extLst>
                <a:ext uri="{FF2B5EF4-FFF2-40B4-BE49-F238E27FC236}">
                  <a16:creationId xmlns:a16="http://schemas.microsoft.com/office/drawing/2014/main" id="{73659ECA-F9BB-0B45-A665-4396D28EE359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957040" y="2564837"/>
              <a:ext cx="5669280" cy="5669280"/>
            </a:xfrm>
            <a:prstGeom prst="ellipse">
              <a:avLst/>
            </a:prstGeom>
            <a:solidFill>
              <a:srgbClr val="D9D9D9">
                <a:alpha val="69804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F6A086C5-3B6A-4A47-8CC5-81500745EDC2}"/>
                </a:ext>
              </a:extLst>
            </p:cNvPr>
            <p:cNvSpPr/>
            <p:nvPr/>
          </p:nvSpPr>
          <p:spPr>
            <a:xfrm>
              <a:off x="6071939" y="3679736"/>
              <a:ext cx="3439482" cy="3439482"/>
            </a:xfrm>
            <a:prstGeom prst="ellipse">
              <a:avLst/>
            </a:prstGeom>
            <a:solidFill>
              <a:schemeClr val="bg1">
                <a:lumMod val="75000"/>
                <a:alpha val="41000"/>
              </a:schemeClr>
            </a:solidFill>
            <a:ln w="19050">
              <a:solidFill>
                <a:schemeClr val="bg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2338D1CB-7C2D-654A-A41D-79FD26C59E56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6509744" y="5718346"/>
              <a:ext cx="914400" cy="914400"/>
            </a:xfrm>
            <a:prstGeom prst="ellipse">
              <a:avLst/>
            </a:prstGeom>
            <a:solidFill>
              <a:srgbClr val="00A0A9"/>
            </a:solidFill>
            <a:ln w="57150">
              <a:solidFill>
                <a:srgbClr val="94D0D7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sz="1400" b="1" dirty="0">
                  <a:latin typeface="Helvetica Neue" charset="0"/>
                  <a:ea typeface="Helvetica Neue" charset="0"/>
                  <a:cs typeface="Helvetica Neue" charset="0"/>
                </a:rPr>
                <a:t>PCA</a:t>
              </a:r>
            </a:p>
          </p:txBody>
        </p:sp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A995CB15-7B97-CE49-A24A-F7511DF89C07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3911468" y="3224822"/>
              <a:ext cx="822960" cy="822960"/>
            </a:xfrm>
            <a:prstGeom prst="ellipse">
              <a:avLst/>
            </a:prstGeom>
            <a:solidFill>
              <a:srgbClr val="A2D1EA"/>
            </a:solidFill>
            <a:ln w="571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endParaRPr lang="en-US" sz="1000" b="1" dirty="0">
                <a:solidFill>
                  <a:schemeClr val="accent2">
                    <a:lumMod val="75000"/>
                  </a:schemeClr>
                </a:solidFill>
                <a:latin typeface="Helvetica Neue" charset="0"/>
                <a:ea typeface="Helvetica Neue" charset="0"/>
                <a:cs typeface="Helvetica Neue" charset="0"/>
              </a:endParaRPr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1D346DE5-6866-6244-B0BF-64946024A4A7}"/>
                </a:ext>
              </a:extLst>
            </p:cNvPr>
            <p:cNvSpPr txBox="1"/>
            <p:nvPr/>
          </p:nvSpPr>
          <p:spPr>
            <a:xfrm>
              <a:off x="3855115" y="3528549"/>
              <a:ext cx="935666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000" b="1" dirty="0">
                  <a:solidFill>
                    <a:schemeClr val="accent1">
                      <a:lumMod val="75000"/>
                    </a:schemeClr>
                  </a:solidFill>
                  <a:latin typeface="Helvetica Neue" charset="0"/>
                  <a:ea typeface="Helvetica Neue" charset="0"/>
                  <a:cs typeface="Helvetica Neue" charset="0"/>
                </a:rPr>
                <a:t>Education</a:t>
              </a:r>
            </a:p>
          </p:txBody>
        </p: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ECFD95E3-21CE-AD40-A801-FA5B7EFDCD44}"/>
                </a:ext>
              </a:extLst>
            </p:cNvPr>
            <p:cNvCxnSpPr/>
            <p:nvPr/>
          </p:nvCxnSpPr>
          <p:spPr>
            <a:xfrm flipH="1">
              <a:off x="3730582" y="3658255"/>
              <a:ext cx="182880" cy="0"/>
            </a:xfrm>
            <a:prstGeom prst="line">
              <a:avLst/>
            </a:prstGeom>
            <a:ln w="15875">
              <a:solidFill>
                <a:srgbClr val="A2D1EA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0E989402-9B6C-DB46-9D58-267ABDECBE8A}"/>
                </a:ext>
              </a:extLst>
            </p:cNvPr>
            <p:cNvCxnSpPr/>
            <p:nvPr/>
          </p:nvCxnSpPr>
          <p:spPr>
            <a:xfrm flipH="1">
              <a:off x="3734310" y="3210164"/>
              <a:ext cx="1" cy="451189"/>
            </a:xfrm>
            <a:prstGeom prst="line">
              <a:avLst/>
            </a:prstGeom>
            <a:ln w="15875">
              <a:solidFill>
                <a:srgbClr val="A2D1EA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57D88F32-EB35-0F4B-8AD1-A29A91544CC5}"/>
                </a:ext>
              </a:extLst>
            </p:cNvPr>
            <p:cNvSpPr txBox="1"/>
            <p:nvPr/>
          </p:nvSpPr>
          <p:spPr>
            <a:xfrm>
              <a:off x="2227730" y="3103462"/>
              <a:ext cx="1482534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1000" dirty="0">
                  <a:solidFill>
                    <a:srgbClr val="168CCB"/>
                  </a:solidFill>
                  <a:latin typeface="Helvetica Neue Light" panose="02000403000000020004" pitchFamily="2" charset="0"/>
                  <a:ea typeface="Helvetica Neue Light" panose="02000403000000020004" pitchFamily="2" charset="0"/>
                  <a:cs typeface="Helvetica Neue" charset="0"/>
                </a:rPr>
                <a:t>Environmental aids</a:t>
              </a:r>
            </a:p>
            <a:p>
              <a:pPr algn="r"/>
              <a:r>
                <a:rPr lang="en-US" sz="1000" dirty="0">
                  <a:solidFill>
                    <a:srgbClr val="168CCB"/>
                  </a:solidFill>
                  <a:latin typeface="Helvetica Neue Light" panose="02000403000000020004" pitchFamily="2" charset="0"/>
                  <a:ea typeface="Helvetica Neue Light" panose="02000403000000020004" pitchFamily="2" charset="0"/>
                  <a:cs typeface="Helvetica Neue" charset="0"/>
                </a:rPr>
                <a:t>On-on-one coaching</a:t>
              </a:r>
            </a:p>
            <a:p>
              <a:pPr algn="r"/>
              <a:r>
                <a:rPr lang="en-US" sz="1000" dirty="0">
                  <a:solidFill>
                    <a:srgbClr val="168CCB"/>
                  </a:solidFill>
                  <a:latin typeface="Helvetica Neue Light" panose="02000403000000020004" pitchFamily="2" charset="0"/>
                  <a:ea typeface="Helvetica Neue Light" panose="02000403000000020004" pitchFamily="2" charset="0"/>
                  <a:cs typeface="Helvetica Neue" charset="0"/>
                </a:rPr>
                <a:t>CE Online Module</a:t>
              </a:r>
            </a:p>
            <a:p>
              <a:pPr algn="r"/>
              <a:endParaRPr lang="en-US" sz="1000" dirty="0">
                <a:solidFill>
                  <a:srgbClr val="168CCB"/>
                </a:solidFill>
                <a:latin typeface="Helvetica Neue Light" panose="02000403000000020004" pitchFamily="2" charset="0"/>
                <a:ea typeface="Helvetica Neue Light" panose="02000403000000020004" pitchFamily="2" charset="0"/>
                <a:cs typeface="Helvetica Neue" charset="0"/>
              </a:endParaRPr>
            </a:p>
          </p:txBody>
        </p:sp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6D5E2B96-7E3A-2045-AE03-1B5630320574}"/>
                </a:ext>
              </a:extLst>
            </p:cNvPr>
            <p:cNvSpPr/>
            <p:nvPr/>
          </p:nvSpPr>
          <p:spPr>
            <a:xfrm>
              <a:off x="3688070" y="3180562"/>
              <a:ext cx="91440" cy="91440"/>
            </a:xfrm>
            <a:prstGeom prst="ellipse">
              <a:avLst/>
            </a:prstGeom>
            <a:solidFill>
              <a:srgbClr val="A2D1EA"/>
            </a:solidFill>
            <a:ln w="571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endParaRPr lang="en-US" sz="1000" b="1" dirty="0">
                <a:solidFill>
                  <a:schemeClr val="accent2">
                    <a:lumMod val="75000"/>
                  </a:schemeClr>
                </a:solidFill>
                <a:latin typeface="Helvetica Neue" charset="0"/>
                <a:ea typeface="Helvetica Neue" charset="0"/>
                <a:cs typeface="Helvetica Neue" charset="0"/>
              </a:endParaRPr>
            </a:p>
          </p:txBody>
        </p:sp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279F14A0-CC11-5249-9765-DBD66CA9F2D1}"/>
                </a:ext>
              </a:extLst>
            </p:cNvPr>
            <p:cNvSpPr/>
            <p:nvPr/>
          </p:nvSpPr>
          <p:spPr>
            <a:xfrm>
              <a:off x="3688070" y="3354481"/>
              <a:ext cx="91440" cy="91440"/>
            </a:xfrm>
            <a:prstGeom prst="ellipse">
              <a:avLst/>
            </a:prstGeom>
            <a:solidFill>
              <a:srgbClr val="A2D1EA"/>
            </a:solidFill>
            <a:ln w="571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endParaRPr lang="en-US" sz="1000" b="1" dirty="0">
                <a:solidFill>
                  <a:schemeClr val="accent2">
                    <a:lumMod val="75000"/>
                  </a:schemeClr>
                </a:solidFill>
                <a:latin typeface="Helvetica Neue" charset="0"/>
                <a:ea typeface="Helvetica Neue" charset="0"/>
                <a:cs typeface="Helvetica Neue" charset="0"/>
              </a:endParaRPr>
            </a:p>
          </p:txBody>
        </p:sp>
        <p:sp>
          <p:nvSpPr>
            <p:cNvPr id="18" name="Oval 17">
              <a:extLst>
                <a:ext uri="{FF2B5EF4-FFF2-40B4-BE49-F238E27FC236}">
                  <a16:creationId xmlns:a16="http://schemas.microsoft.com/office/drawing/2014/main" id="{C7689F1D-FBB0-0742-B26F-1ADF08E5695E}"/>
                </a:ext>
              </a:extLst>
            </p:cNvPr>
            <p:cNvSpPr/>
            <p:nvPr/>
          </p:nvSpPr>
          <p:spPr>
            <a:xfrm>
              <a:off x="3688070" y="3527393"/>
              <a:ext cx="91440" cy="91440"/>
            </a:xfrm>
            <a:prstGeom prst="ellipse">
              <a:avLst/>
            </a:prstGeom>
            <a:solidFill>
              <a:srgbClr val="A2D1EA"/>
            </a:solidFill>
            <a:ln w="571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endParaRPr lang="en-US" sz="1000" b="1" dirty="0">
                <a:solidFill>
                  <a:schemeClr val="accent2">
                    <a:lumMod val="75000"/>
                  </a:schemeClr>
                </a:solidFill>
                <a:latin typeface="Helvetica Neue" charset="0"/>
                <a:ea typeface="Helvetica Neue" charset="0"/>
                <a:cs typeface="Helvetica Neue" charset="0"/>
              </a:endParaRPr>
            </a:p>
          </p:txBody>
        </p: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8362AD95-F18B-2346-B964-7CAD0AFA5B49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4652920" y="3857711"/>
              <a:ext cx="1707420" cy="884222"/>
            </a:xfrm>
            <a:prstGeom prst="line">
              <a:avLst/>
            </a:prstGeom>
            <a:ln w="79375">
              <a:solidFill>
                <a:srgbClr val="A2D1EA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0B88CA14-DA00-F342-857C-32F675745F23}"/>
                </a:ext>
              </a:extLst>
            </p:cNvPr>
            <p:cNvCxnSpPr>
              <a:cxnSpLocks/>
              <a:stCxn id="160" idx="2"/>
            </p:cNvCxnSpPr>
            <p:nvPr/>
          </p:nvCxnSpPr>
          <p:spPr>
            <a:xfrm flipH="1" flipV="1">
              <a:off x="4278702" y="4739455"/>
              <a:ext cx="2052340" cy="177720"/>
            </a:xfrm>
            <a:prstGeom prst="line">
              <a:avLst/>
            </a:prstGeom>
            <a:ln w="79375">
              <a:solidFill>
                <a:srgbClr val="A2D1EA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B6EB36FA-BA14-C445-9EB4-E45C1978DBE3}"/>
                </a:ext>
              </a:extLst>
            </p:cNvPr>
            <p:cNvCxnSpPr>
              <a:cxnSpLocks/>
              <a:stCxn id="81" idx="5"/>
              <a:endCxn id="160" idx="1"/>
            </p:cNvCxnSpPr>
            <p:nvPr/>
          </p:nvCxnSpPr>
          <p:spPr>
            <a:xfrm>
              <a:off x="5269199" y="3032888"/>
              <a:ext cx="1195754" cy="1560998"/>
            </a:xfrm>
            <a:prstGeom prst="line">
              <a:avLst/>
            </a:prstGeom>
            <a:ln w="79375">
              <a:solidFill>
                <a:srgbClr val="A2D1EA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59245161-7C1C-1742-B2FB-EE0EFA579514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182267" y="5122208"/>
              <a:ext cx="2188553" cy="647576"/>
            </a:xfrm>
            <a:prstGeom prst="line">
              <a:avLst/>
            </a:prstGeom>
            <a:ln w="79375">
              <a:solidFill>
                <a:srgbClr val="A2D1EA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3" name="Group 22">
              <a:extLst>
                <a:ext uri="{FF2B5EF4-FFF2-40B4-BE49-F238E27FC236}">
                  <a16:creationId xmlns:a16="http://schemas.microsoft.com/office/drawing/2014/main" id="{72F840D0-C186-A648-8518-328756F89F2E}"/>
                </a:ext>
              </a:extLst>
            </p:cNvPr>
            <p:cNvGrpSpPr/>
            <p:nvPr/>
          </p:nvGrpSpPr>
          <p:grpSpPr>
            <a:xfrm>
              <a:off x="3428856" y="5395990"/>
              <a:ext cx="1008426" cy="822960"/>
              <a:chOff x="3440050" y="5072477"/>
              <a:chExt cx="1008426" cy="822960"/>
            </a:xfrm>
          </p:grpSpPr>
          <p:sp>
            <p:nvSpPr>
              <p:cNvPr id="202" name="Oval 201">
                <a:extLst>
                  <a:ext uri="{FF2B5EF4-FFF2-40B4-BE49-F238E27FC236}">
                    <a16:creationId xmlns:a16="http://schemas.microsoft.com/office/drawing/2014/main" id="{0B250F35-DB24-CC45-A684-D03764A9E645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3520751" y="5072477"/>
                <a:ext cx="822960" cy="822960"/>
              </a:xfrm>
              <a:prstGeom prst="ellipse">
                <a:avLst/>
              </a:prstGeom>
              <a:solidFill>
                <a:srgbClr val="A2D1EA"/>
              </a:solidFill>
              <a:ln w="571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rIns="0" rtlCol="0" anchor="ctr"/>
              <a:lstStyle/>
              <a:p>
                <a:pPr algn="ctr"/>
                <a:endParaRPr lang="en-US" sz="1000" b="1" dirty="0">
                  <a:solidFill>
                    <a:schemeClr val="accent2">
                      <a:lumMod val="75000"/>
                    </a:schemeClr>
                  </a:solidFill>
                  <a:latin typeface="Helvetica Neue" charset="0"/>
                  <a:ea typeface="Helvetica Neue" charset="0"/>
                  <a:cs typeface="Helvetica Neue" charset="0"/>
                </a:endParaRPr>
              </a:p>
            </p:txBody>
          </p:sp>
          <p:sp>
            <p:nvSpPr>
              <p:cNvPr id="203" name="TextBox 202">
                <a:extLst>
                  <a:ext uri="{FF2B5EF4-FFF2-40B4-BE49-F238E27FC236}">
                    <a16:creationId xmlns:a16="http://schemas.microsoft.com/office/drawing/2014/main" id="{8928CBC9-73BE-E342-9789-8CDA88B74279}"/>
                  </a:ext>
                </a:extLst>
              </p:cNvPr>
              <p:cNvSpPr txBox="1"/>
              <p:nvPr/>
            </p:nvSpPr>
            <p:spPr>
              <a:xfrm>
                <a:off x="3440050" y="5362117"/>
                <a:ext cx="1008426" cy="24622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000" b="1" dirty="0">
                    <a:solidFill>
                      <a:schemeClr val="accent5"/>
                    </a:solidFill>
                    <a:latin typeface="Helvetica Neue" charset="0"/>
                    <a:ea typeface="Helvetica Neue" charset="0"/>
                    <a:cs typeface="Helvetica Neue" charset="0"/>
                  </a:rPr>
                  <a:t>Recognition</a:t>
                </a:r>
              </a:p>
            </p:txBody>
          </p:sp>
        </p:grpSp>
        <p:sp>
          <p:nvSpPr>
            <p:cNvPr id="24" name="Oval 23">
              <a:extLst>
                <a:ext uri="{FF2B5EF4-FFF2-40B4-BE49-F238E27FC236}">
                  <a16:creationId xmlns:a16="http://schemas.microsoft.com/office/drawing/2014/main" id="{FE5EB9A1-0EC4-8B49-96F1-22D2EBF5847D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7334480" y="3833954"/>
              <a:ext cx="914400" cy="914400"/>
            </a:xfrm>
            <a:prstGeom prst="ellipse">
              <a:avLst/>
            </a:prstGeom>
            <a:solidFill>
              <a:srgbClr val="EE2443"/>
            </a:solidFill>
            <a:ln w="57150">
              <a:solidFill>
                <a:srgbClr val="FCD8E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sz="1400" b="1" dirty="0">
                  <a:latin typeface="Helvetica Neue" charset="0"/>
                  <a:ea typeface="Helvetica Neue" charset="0"/>
                  <a:cs typeface="Helvetica Neue" charset="0"/>
                </a:rPr>
                <a:t>MD</a:t>
              </a:r>
            </a:p>
          </p:txBody>
        </p:sp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1F5E63E2-B9D9-CF48-91F2-581B135BD6F9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769913" y="1843319"/>
              <a:ext cx="108985" cy="2003775"/>
            </a:xfrm>
            <a:prstGeom prst="line">
              <a:avLst/>
            </a:prstGeom>
            <a:ln w="79375">
              <a:solidFill>
                <a:srgbClr val="FCD8E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3F5A7243-F79D-484F-AABE-3273255D63D9}"/>
                </a:ext>
              </a:extLst>
            </p:cNvPr>
            <p:cNvCxnSpPr>
              <a:cxnSpLocks/>
              <a:stCxn id="24" idx="7"/>
              <a:endCxn id="66" idx="3"/>
            </p:cNvCxnSpPr>
            <p:nvPr/>
          </p:nvCxnSpPr>
          <p:spPr>
            <a:xfrm flipV="1">
              <a:off x="8114969" y="2364175"/>
              <a:ext cx="1079640" cy="1603690"/>
            </a:xfrm>
            <a:prstGeom prst="line">
              <a:avLst/>
            </a:prstGeom>
            <a:ln w="79375">
              <a:solidFill>
                <a:srgbClr val="FCD8E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3420F99F-2C81-1B4E-B987-99103AA162C1}"/>
                </a:ext>
              </a:extLst>
            </p:cNvPr>
            <p:cNvCxnSpPr>
              <a:cxnSpLocks/>
              <a:stCxn id="10" idx="4"/>
              <a:endCxn id="86" idx="7"/>
            </p:cNvCxnSpPr>
            <p:nvPr/>
          </p:nvCxnSpPr>
          <p:spPr>
            <a:xfrm flipH="1">
              <a:off x="5629058" y="6632746"/>
              <a:ext cx="1337886" cy="1475083"/>
            </a:xfrm>
            <a:prstGeom prst="line">
              <a:avLst/>
            </a:prstGeom>
            <a:ln w="79375">
              <a:solidFill>
                <a:srgbClr val="94D0D7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8" name="TextBox 27">
              <a:extLst>
                <a:ext uri="{FF2B5EF4-FFF2-40B4-BE49-F238E27FC236}">
                  <a16:creationId xmlns:a16="http://schemas.microsoft.com/office/drawing/2014/main" id="{24DB28C2-5FDF-2441-B43E-3BB50072E631}"/>
                </a:ext>
              </a:extLst>
            </p:cNvPr>
            <p:cNvSpPr txBox="1"/>
            <p:nvPr/>
          </p:nvSpPr>
          <p:spPr>
            <a:xfrm>
              <a:off x="3177418" y="8220015"/>
              <a:ext cx="1548658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1000" dirty="0">
                  <a:solidFill>
                    <a:srgbClr val="00666C"/>
                  </a:solidFill>
                  <a:latin typeface="Helvetica Neue Light" panose="02000403000000020004" pitchFamily="2" charset="0"/>
                  <a:ea typeface="Helvetica Neue Light" panose="02000403000000020004" pitchFamily="2" charset="0"/>
                  <a:cs typeface="Helvetica Neue" charset="0"/>
                </a:rPr>
                <a:t>Delirium Reduction advocate pins</a:t>
              </a:r>
            </a:p>
          </p:txBody>
        </p:sp>
        <p:grpSp>
          <p:nvGrpSpPr>
            <p:cNvPr id="29" name="Group 28">
              <a:extLst>
                <a:ext uri="{FF2B5EF4-FFF2-40B4-BE49-F238E27FC236}">
                  <a16:creationId xmlns:a16="http://schemas.microsoft.com/office/drawing/2014/main" id="{47CA53BB-883B-6448-9B04-4BD42014FAC3}"/>
                </a:ext>
              </a:extLst>
            </p:cNvPr>
            <p:cNvGrpSpPr/>
            <p:nvPr/>
          </p:nvGrpSpPr>
          <p:grpSpPr>
            <a:xfrm>
              <a:off x="7276030" y="4942277"/>
              <a:ext cx="1031301" cy="914400"/>
              <a:chOff x="7238201" y="4619722"/>
              <a:chExt cx="1031301" cy="914400"/>
            </a:xfrm>
          </p:grpSpPr>
          <p:sp>
            <p:nvSpPr>
              <p:cNvPr id="200" name="Oval 199">
                <a:extLst>
                  <a:ext uri="{FF2B5EF4-FFF2-40B4-BE49-F238E27FC236}">
                    <a16:creationId xmlns:a16="http://schemas.microsoft.com/office/drawing/2014/main" id="{1BCEC5D9-2025-234D-AA05-149711C676CA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7296651" y="4619722"/>
                <a:ext cx="914400" cy="914400"/>
              </a:xfrm>
              <a:prstGeom prst="ellipse">
                <a:avLst/>
              </a:prstGeom>
              <a:solidFill>
                <a:srgbClr val="05207D"/>
              </a:solidFill>
              <a:ln w="57150">
                <a:solidFill>
                  <a:schemeClr val="tx2">
                    <a:lumMod val="60000"/>
                    <a:lumOff val="4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rIns="0" rtlCol="0" anchor="ctr"/>
              <a:lstStyle/>
              <a:p>
                <a:pPr algn="ctr"/>
                <a:endParaRPr lang="en-US" sz="1400" b="1" dirty="0">
                  <a:latin typeface="Helvetica Neue" charset="0"/>
                  <a:ea typeface="Helvetica Neue" charset="0"/>
                  <a:cs typeface="Helvetica Neue" charset="0"/>
                </a:endParaRPr>
              </a:p>
            </p:txBody>
          </p:sp>
          <p:sp>
            <p:nvSpPr>
              <p:cNvPr id="201" name="TextBox 200">
                <a:extLst>
                  <a:ext uri="{FF2B5EF4-FFF2-40B4-BE49-F238E27FC236}">
                    <a16:creationId xmlns:a16="http://schemas.microsoft.com/office/drawing/2014/main" id="{80841F60-7931-5143-B319-5F1F08A83A09}"/>
                  </a:ext>
                </a:extLst>
              </p:cNvPr>
              <p:cNvSpPr txBox="1"/>
              <p:nvPr/>
            </p:nvSpPr>
            <p:spPr>
              <a:xfrm>
                <a:off x="7238201" y="4923034"/>
                <a:ext cx="1031301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400" b="1" dirty="0">
                    <a:solidFill>
                      <a:schemeClr val="bg1"/>
                    </a:solidFill>
                    <a:latin typeface="Helvetica Neue" charset="0"/>
                    <a:ea typeface="Helvetica Neue" charset="0"/>
                    <a:cs typeface="Helvetica Neue" charset="0"/>
                  </a:rPr>
                  <a:t>PATIENT</a:t>
                </a:r>
              </a:p>
            </p:txBody>
          </p:sp>
        </p:grpSp>
        <p:sp>
          <p:nvSpPr>
            <p:cNvPr id="30" name="Oval 29">
              <a:extLst>
                <a:ext uri="{FF2B5EF4-FFF2-40B4-BE49-F238E27FC236}">
                  <a16:creationId xmlns:a16="http://schemas.microsoft.com/office/drawing/2014/main" id="{7ABFF78D-A828-6F49-BA0B-4302C0D379D7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8360724" y="4453301"/>
              <a:ext cx="914400" cy="914400"/>
            </a:xfrm>
            <a:prstGeom prst="ellipse">
              <a:avLst/>
            </a:prstGeom>
            <a:solidFill>
              <a:srgbClr val="6F6EB4"/>
            </a:solidFill>
            <a:ln w="57150">
              <a:solidFill>
                <a:srgbClr val="CDC3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sz="1200" b="1" dirty="0">
                  <a:latin typeface="Helvetica Neue" charset="0"/>
                  <a:ea typeface="Helvetica Neue" charset="0"/>
                  <a:cs typeface="Helvetica Neue" charset="0"/>
                </a:rPr>
                <a:t>PHARM</a:t>
              </a:r>
            </a:p>
          </p:txBody>
        </p: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91E7D7BB-E2E5-544B-981E-3A28BFA911DB}"/>
                </a:ext>
              </a:extLst>
            </p:cNvPr>
            <p:cNvCxnSpPr>
              <a:cxnSpLocks/>
              <a:endCxn id="30" idx="5"/>
            </p:cNvCxnSpPr>
            <p:nvPr/>
          </p:nvCxnSpPr>
          <p:spPr>
            <a:xfrm flipH="1" flipV="1">
              <a:off x="9141213" y="5233790"/>
              <a:ext cx="2121620" cy="941760"/>
            </a:xfrm>
            <a:prstGeom prst="line">
              <a:avLst/>
            </a:prstGeom>
            <a:ln w="79375">
              <a:solidFill>
                <a:srgbClr val="CDC3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22B92A1B-3549-2B43-8A16-62E244CE9596}"/>
                </a:ext>
              </a:extLst>
            </p:cNvPr>
            <p:cNvCxnSpPr>
              <a:cxnSpLocks/>
              <a:stCxn id="30" idx="7"/>
            </p:cNvCxnSpPr>
            <p:nvPr/>
          </p:nvCxnSpPr>
          <p:spPr>
            <a:xfrm flipV="1">
              <a:off x="9141213" y="4114800"/>
              <a:ext cx="2018623" cy="472412"/>
            </a:xfrm>
            <a:prstGeom prst="line">
              <a:avLst/>
            </a:prstGeom>
            <a:ln w="79375">
              <a:solidFill>
                <a:srgbClr val="CDC3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3" name="Oval 32">
              <a:extLst>
                <a:ext uri="{FF2B5EF4-FFF2-40B4-BE49-F238E27FC236}">
                  <a16:creationId xmlns:a16="http://schemas.microsoft.com/office/drawing/2014/main" id="{1B625C98-A9FC-134B-B676-1C70DE75027D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1234119" y="4668354"/>
              <a:ext cx="822960" cy="822960"/>
            </a:xfrm>
            <a:prstGeom prst="ellipse">
              <a:avLst/>
            </a:prstGeom>
            <a:solidFill>
              <a:srgbClr val="CDC3FF"/>
            </a:solidFill>
            <a:ln w="571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endParaRPr lang="en-US" sz="1000" b="1" dirty="0">
                <a:solidFill>
                  <a:schemeClr val="accent2">
                    <a:lumMod val="75000"/>
                  </a:schemeClr>
                </a:solidFill>
                <a:latin typeface="Helvetica Neue" charset="0"/>
                <a:ea typeface="Helvetica Neue" charset="0"/>
                <a:cs typeface="Helvetica Neue" charset="0"/>
              </a:endParaRPr>
            </a:p>
          </p:txBody>
        </p:sp>
        <p:sp>
          <p:nvSpPr>
            <p:cNvPr id="34" name="TextBox 33">
              <a:extLst>
                <a:ext uri="{FF2B5EF4-FFF2-40B4-BE49-F238E27FC236}">
                  <a16:creationId xmlns:a16="http://schemas.microsoft.com/office/drawing/2014/main" id="{99F90989-31D8-964B-B205-274EC70E0263}"/>
                </a:ext>
              </a:extLst>
            </p:cNvPr>
            <p:cNvSpPr txBox="1"/>
            <p:nvPr/>
          </p:nvSpPr>
          <p:spPr>
            <a:xfrm>
              <a:off x="11177766" y="4960958"/>
              <a:ext cx="935666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000" b="1" dirty="0">
                  <a:solidFill>
                    <a:srgbClr val="6767AB"/>
                  </a:solidFill>
                  <a:latin typeface="Helvetica Neue" charset="0"/>
                  <a:ea typeface="Helvetica Neue" charset="0"/>
                  <a:cs typeface="Helvetica Neue" charset="0"/>
                </a:rPr>
                <a:t>Education</a:t>
              </a:r>
            </a:p>
          </p:txBody>
        </p:sp>
        <p:sp>
          <p:nvSpPr>
            <p:cNvPr id="35" name="TextBox 34">
              <a:extLst>
                <a:ext uri="{FF2B5EF4-FFF2-40B4-BE49-F238E27FC236}">
                  <a16:creationId xmlns:a16="http://schemas.microsoft.com/office/drawing/2014/main" id="{F5FB07D6-632B-E849-A1F6-9C2B72FF1815}"/>
                </a:ext>
              </a:extLst>
            </p:cNvPr>
            <p:cNvSpPr txBox="1"/>
            <p:nvPr/>
          </p:nvSpPr>
          <p:spPr>
            <a:xfrm>
              <a:off x="12346833" y="4510606"/>
              <a:ext cx="1611165" cy="246221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r>
                <a:rPr lang="en-US" sz="1000" dirty="0">
                  <a:solidFill>
                    <a:srgbClr val="6767AB"/>
                  </a:solidFill>
                  <a:latin typeface="Helvetica Neue Light" panose="02000403000000020004" pitchFamily="2" charset="0"/>
                  <a:ea typeface="Helvetica Neue Light" panose="02000403000000020004" pitchFamily="2" charset="0"/>
                  <a:cs typeface="Helvetica Neue" charset="0"/>
                </a:rPr>
                <a:t>Orientation meetings</a:t>
              </a:r>
            </a:p>
          </p:txBody>
        </p:sp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41898356-5AC2-144F-9409-9A4D5A28FF63}"/>
                </a:ext>
              </a:extLst>
            </p:cNvPr>
            <p:cNvCxnSpPr>
              <a:cxnSpLocks/>
            </p:cNvCxnSpPr>
            <p:nvPr/>
          </p:nvCxnSpPr>
          <p:spPr>
            <a:xfrm>
              <a:off x="12232832" y="4645455"/>
              <a:ext cx="0" cy="457123"/>
            </a:xfrm>
            <a:prstGeom prst="line">
              <a:avLst/>
            </a:prstGeom>
            <a:ln w="15875">
              <a:solidFill>
                <a:srgbClr val="CDC3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7" name="Oval 36">
              <a:extLst>
                <a:ext uri="{FF2B5EF4-FFF2-40B4-BE49-F238E27FC236}">
                  <a16:creationId xmlns:a16="http://schemas.microsoft.com/office/drawing/2014/main" id="{24BF48CF-0980-7A49-9A52-1D79CD6FCCE3}"/>
                </a:ext>
              </a:extLst>
            </p:cNvPr>
            <p:cNvSpPr/>
            <p:nvPr/>
          </p:nvSpPr>
          <p:spPr>
            <a:xfrm>
              <a:off x="12187112" y="4590411"/>
              <a:ext cx="91440" cy="91440"/>
            </a:xfrm>
            <a:prstGeom prst="ellipse">
              <a:avLst/>
            </a:prstGeom>
            <a:solidFill>
              <a:srgbClr val="CDC3FF"/>
            </a:solidFill>
            <a:ln w="571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endParaRPr lang="en-US" sz="1000" b="1" dirty="0">
                <a:solidFill>
                  <a:schemeClr val="accent2">
                    <a:lumMod val="75000"/>
                  </a:schemeClr>
                </a:solidFill>
                <a:latin typeface="Helvetica Neue" charset="0"/>
                <a:ea typeface="Helvetica Neue" charset="0"/>
                <a:cs typeface="Helvetica Neue" charset="0"/>
              </a:endParaRPr>
            </a:p>
          </p:txBody>
        </p:sp>
        <p:sp>
          <p:nvSpPr>
            <p:cNvPr id="38" name="Oval 37">
              <a:extLst>
                <a:ext uri="{FF2B5EF4-FFF2-40B4-BE49-F238E27FC236}">
                  <a16:creationId xmlns:a16="http://schemas.microsoft.com/office/drawing/2014/main" id="{5208620B-B257-8F45-B18D-FDD8251C2160}"/>
                </a:ext>
              </a:extLst>
            </p:cNvPr>
            <p:cNvSpPr/>
            <p:nvPr/>
          </p:nvSpPr>
          <p:spPr>
            <a:xfrm>
              <a:off x="12187112" y="4748455"/>
              <a:ext cx="91440" cy="91440"/>
            </a:xfrm>
            <a:prstGeom prst="ellipse">
              <a:avLst/>
            </a:prstGeom>
            <a:solidFill>
              <a:srgbClr val="CDC3FF"/>
            </a:solidFill>
            <a:ln w="571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endParaRPr lang="en-US" sz="1000" b="1" dirty="0">
                <a:solidFill>
                  <a:schemeClr val="accent2">
                    <a:lumMod val="75000"/>
                  </a:schemeClr>
                </a:solidFill>
                <a:latin typeface="Helvetica Neue" charset="0"/>
                <a:ea typeface="Helvetica Neue" charset="0"/>
                <a:cs typeface="Helvetica Neue" charset="0"/>
              </a:endParaRPr>
            </a:p>
          </p:txBody>
        </p:sp>
        <p:sp>
          <p:nvSpPr>
            <p:cNvPr id="39" name="TextBox 38">
              <a:extLst>
                <a:ext uri="{FF2B5EF4-FFF2-40B4-BE49-F238E27FC236}">
                  <a16:creationId xmlns:a16="http://schemas.microsoft.com/office/drawing/2014/main" id="{61763D7A-BC91-D741-BBD3-52ACB8011421}"/>
                </a:ext>
              </a:extLst>
            </p:cNvPr>
            <p:cNvSpPr txBox="1"/>
            <p:nvPr/>
          </p:nvSpPr>
          <p:spPr>
            <a:xfrm>
              <a:off x="12346833" y="4856585"/>
              <a:ext cx="1031301" cy="246221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r>
                <a:rPr lang="en-US" sz="1000" dirty="0">
                  <a:solidFill>
                    <a:srgbClr val="6767AB"/>
                  </a:solidFill>
                  <a:latin typeface="Helvetica Neue Light" panose="02000403000000020004" pitchFamily="2" charset="0"/>
                  <a:ea typeface="Helvetica Neue Light" panose="02000403000000020004" pitchFamily="2" charset="0"/>
                  <a:cs typeface="Helvetica Neue" charset="0"/>
                </a:rPr>
                <a:t>Staff meetings</a:t>
              </a:r>
            </a:p>
          </p:txBody>
        </p:sp>
        <p:sp>
          <p:nvSpPr>
            <p:cNvPr id="40" name="Oval 39">
              <a:extLst>
                <a:ext uri="{FF2B5EF4-FFF2-40B4-BE49-F238E27FC236}">
                  <a16:creationId xmlns:a16="http://schemas.microsoft.com/office/drawing/2014/main" id="{B8A95C47-8D70-4F49-95D5-4E38B2C0ACCB}"/>
                </a:ext>
              </a:extLst>
            </p:cNvPr>
            <p:cNvSpPr/>
            <p:nvPr/>
          </p:nvSpPr>
          <p:spPr>
            <a:xfrm>
              <a:off x="12187112" y="4906499"/>
              <a:ext cx="91440" cy="91440"/>
            </a:xfrm>
            <a:prstGeom prst="ellipse">
              <a:avLst/>
            </a:prstGeom>
            <a:solidFill>
              <a:srgbClr val="CDC3FF"/>
            </a:solidFill>
            <a:ln w="571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endParaRPr lang="en-US" sz="1000" b="1" dirty="0">
                <a:solidFill>
                  <a:schemeClr val="accent2">
                    <a:lumMod val="75000"/>
                  </a:schemeClr>
                </a:solidFill>
                <a:latin typeface="Helvetica Neue" charset="0"/>
                <a:ea typeface="Helvetica Neue" charset="0"/>
                <a:cs typeface="Helvetica Neue" charset="0"/>
              </a:endParaRPr>
            </a:p>
          </p:txBody>
        </p:sp>
        <p:sp>
          <p:nvSpPr>
            <p:cNvPr id="41" name="TextBox 40">
              <a:extLst>
                <a:ext uri="{FF2B5EF4-FFF2-40B4-BE49-F238E27FC236}">
                  <a16:creationId xmlns:a16="http://schemas.microsoft.com/office/drawing/2014/main" id="{A43FE952-7A66-594A-BA1F-6C53E78346BB}"/>
                </a:ext>
              </a:extLst>
            </p:cNvPr>
            <p:cNvSpPr txBox="1"/>
            <p:nvPr/>
          </p:nvSpPr>
          <p:spPr>
            <a:xfrm>
              <a:off x="12346833" y="4684218"/>
              <a:ext cx="1031301" cy="246221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r>
                <a:rPr lang="en-US" sz="1000" dirty="0">
                  <a:solidFill>
                    <a:srgbClr val="6767AB"/>
                  </a:solidFill>
                  <a:latin typeface="Helvetica Neue Light" panose="02000403000000020004" pitchFamily="2" charset="0"/>
                  <a:ea typeface="Helvetica Neue Light" panose="02000403000000020004" pitchFamily="2" charset="0"/>
                  <a:cs typeface="Helvetica Neue" charset="0"/>
                </a:rPr>
                <a:t>Champions</a:t>
              </a:r>
            </a:p>
          </p:txBody>
        </p:sp>
        <p:cxnSp>
          <p:nvCxnSpPr>
            <p:cNvPr id="42" name="Straight Connector 41">
              <a:extLst>
                <a:ext uri="{FF2B5EF4-FFF2-40B4-BE49-F238E27FC236}">
                  <a16:creationId xmlns:a16="http://schemas.microsoft.com/office/drawing/2014/main" id="{8BEE0463-CF05-6045-8F25-7F57E429E7A6}"/>
                </a:ext>
              </a:extLst>
            </p:cNvPr>
            <p:cNvCxnSpPr/>
            <p:nvPr/>
          </p:nvCxnSpPr>
          <p:spPr>
            <a:xfrm flipH="1" flipV="1">
              <a:off x="12057318" y="5097012"/>
              <a:ext cx="182880" cy="2342"/>
            </a:xfrm>
            <a:prstGeom prst="line">
              <a:avLst/>
            </a:prstGeom>
            <a:ln w="15875">
              <a:solidFill>
                <a:srgbClr val="CDC3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>
              <a:extLst>
                <a:ext uri="{FF2B5EF4-FFF2-40B4-BE49-F238E27FC236}">
                  <a16:creationId xmlns:a16="http://schemas.microsoft.com/office/drawing/2014/main" id="{08064E0A-250E-DA43-A2F7-749D2EAA6F68}"/>
                </a:ext>
              </a:extLst>
            </p:cNvPr>
            <p:cNvCxnSpPr>
              <a:cxnSpLocks/>
              <a:stCxn id="10" idx="3"/>
            </p:cNvCxnSpPr>
            <p:nvPr/>
          </p:nvCxnSpPr>
          <p:spPr>
            <a:xfrm flipH="1">
              <a:off x="4755939" y="6498835"/>
              <a:ext cx="1887716" cy="1168873"/>
            </a:xfrm>
            <a:prstGeom prst="line">
              <a:avLst/>
            </a:prstGeom>
            <a:ln w="79375">
              <a:solidFill>
                <a:srgbClr val="94D0D7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4" name="Oval 43">
              <a:extLst>
                <a:ext uri="{FF2B5EF4-FFF2-40B4-BE49-F238E27FC236}">
                  <a16:creationId xmlns:a16="http://schemas.microsoft.com/office/drawing/2014/main" id="{E74B80B9-3052-FF4E-9AC5-60325284DC37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136142" y="7346624"/>
              <a:ext cx="822960" cy="822960"/>
            </a:xfrm>
            <a:prstGeom prst="ellipse">
              <a:avLst/>
            </a:prstGeom>
            <a:solidFill>
              <a:srgbClr val="94D0D7"/>
            </a:solidFill>
            <a:ln w="571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endParaRPr lang="en-US" sz="1000" b="1" dirty="0">
                <a:solidFill>
                  <a:schemeClr val="accent2">
                    <a:lumMod val="75000"/>
                  </a:schemeClr>
                </a:solidFill>
                <a:latin typeface="Helvetica Neue" charset="0"/>
                <a:ea typeface="Helvetica Neue" charset="0"/>
                <a:cs typeface="Helvetica Neue" charset="0"/>
              </a:endParaRPr>
            </a:p>
          </p:txBody>
        </p:sp>
        <p:sp>
          <p:nvSpPr>
            <p:cNvPr id="45" name="TextBox 44">
              <a:extLst>
                <a:ext uri="{FF2B5EF4-FFF2-40B4-BE49-F238E27FC236}">
                  <a16:creationId xmlns:a16="http://schemas.microsoft.com/office/drawing/2014/main" id="{F3DC5002-7353-1F48-90CD-D0145F1FB7AF}"/>
                </a:ext>
              </a:extLst>
            </p:cNvPr>
            <p:cNvSpPr txBox="1"/>
            <p:nvPr/>
          </p:nvSpPr>
          <p:spPr>
            <a:xfrm>
              <a:off x="4079789" y="7638886"/>
              <a:ext cx="935666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000" b="1" dirty="0">
                  <a:solidFill>
                    <a:srgbClr val="00666C"/>
                  </a:solidFill>
                  <a:latin typeface="Helvetica Neue" charset="0"/>
                  <a:ea typeface="Helvetica Neue" charset="0"/>
                  <a:cs typeface="Helvetica Neue" charset="0"/>
                </a:rPr>
                <a:t>Compliance</a:t>
              </a:r>
            </a:p>
          </p:txBody>
        </p:sp>
        <p:cxnSp>
          <p:nvCxnSpPr>
            <p:cNvPr id="46" name="Straight Connector 45">
              <a:extLst>
                <a:ext uri="{FF2B5EF4-FFF2-40B4-BE49-F238E27FC236}">
                  <a16:creationId xmlns:a16="http://schemas.microsoft.com/office/drawing/2014/main" id="{0D139E13-D653-F546-AF80-50CBBE08E464}"/>
                </a:ext>
              </a:extLst>
            </p:cNvPr>
            <p:cNvCxnSpPr>
              <a:cxnSpLocks/>
            </p:cNvCxnSpPr>
            <p:nvPr/>
          </p:nvCxnSpPr>
          <p:spPr>
            <a:xfrm>
              <a:off x="3946227" y="7387530"/>
              <a:ext cx="4386" cy="454180"/>
            </a:xfrm>
            <a:prstGeom prst="line">
              <a:avLst/>
            </a:prstGeom>
            <a:ln w="15875">
              <a:solidFill>
                <a:srgbClr val="94D0D7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7" name="Oval 46">
              <a:extLst>
                <a:ext uri="{FF2B5EF4-FFF2-40B4-BE49-F238E27FC236}">
                  <a16:creationId xmlns:a16="http://schemas.microsoft.com/office/drawing/2014/main" id="{1D71D30C-075E-4640-ABCB-2855F286DF85}"/>
                </a:ext>
              </a:extLst>
            </p:cNvPr>
            <p:cNvSpPr/>
            <p:nvPr/>
          </p:nvSpPr>
          <p:spPr>
            <a:xfrm>
              <a:off x="3904894" y="7343300"/>
              <a:ext cx="91440" cy="91440"/>
            </a:xfrm>
            <a:prstGeom prst="ellipse">
              <a:avLst/>
            </a:prstGeom>
            <a:solidFill>
              <a:srgbClr val="94D0D7"/>
            </a:solidFill>
            <a:ln w="571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endParaRPr lang="en-US" sz="1000" b="1" dirty="0">
                <a:solidFill>
                  <a:schemeClr val="accent2">
                    <a:lumMod val="75000"/>
                  </a:schemeClr>
                </a:solidFill>
                <a:latin typeface="Helvetica Neue" charset="0"/>
                <a:ea typeface="Helvetica Neue" charset="0"/>
                <a:cs typeface="Helvetica Neue" charset="0"/>
              </a:endParaRPr>
            </a:p>
          </p:txBody>
        </p:sp>
        <p:sp>
          <p:nvSpPr>
            <p:cNvPr id="48" name="Oval 47">
              <a:extLst>
                <a:ext uri="{FF2B5EF4-FFF2-40B4-BE49-F238E27FC236}">
                  <a16:creationId xmlns:a16="http://schemas.microsoft.com/office/drawing/2014/main" id="{CF3EF020-82A3-C84A-BB25-50D4B61C5518}"/>
                </a:ext>
              </a:extLst>
            </p:cNvPr>
            <p:cNvSpPr/>
            <p:nvPr/>
          </p:nvSpPr>
          <p:spPr>
            <a:xfrm>
              <a:off x="3904893" y="7671586"/>
              <a:ext cx="91440" cy="91440"/>
            </a:xfrm>
            <a:prstGeom prst="ellipse">
              <a:avLst/>
            </a:prstGeom>
            <a:solidFill>
              <a:srgbClr val="94D0D7"/>
            </a:solidFill>
            <a:ln w="571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endParaRPr lang="en-US" sz="1000" b="1" dirty="0">
                <a:solidFill>
                  <a:schemeClr val="accent2">
                    <a:lumMod val="75000"/>
                  </a:schemeClr>
                </a:solidFill>
                <a:latin typeface="Helvetica Neue" charset="0"/>
                <a:ea typeface="Helvetica Neue" charset="0"/>
                <a:cs typeface="Helvetica Neue" charset="0"/>
              </a:endParaRPr>
            </a:p>
          </p:txBody>
        </p:sp>
        <p:sp>
          <p:nvSpPr>
            <p:cNvPr id="49" name="TextBox 48">
              <a:extLst>
                <a:ext uri="{FF2B5EF4-FFF2-40B4-BE49-F238E27FC236}">
                  <a16:creationId xmlns:a16="http://schemas.microsoft.com/office/drawing/2014/main" id="{261B707A-25D9-494C-A1A6-97027A7FC0B9}"/>
                </a:ext>
              </a:extLst>
            </p:cNvPr>
            <p:cNvSpPr txBox="1"/>
            <p:nvPr/>
          </p:nvSpPr>
          <p:spPr>
            <a:xfrm>
              <a:off x="1570416" y="7275011"/>
              <a:ext cx="2361553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1000" dirty="0">
                  <a:solidFill>
                    <a:srgbClr val="00666C"/>
                  </a:solidFill>
                  <a:latin typeface="Helvetica Neue Light" panose="02000403000000020004" pitchFamily="2" charset="0"/>
                  <a:ea typeface="Helvetica Neue Light" panose="02000403000000020004" pitchFamily="2" charset="0"/>
                  <a:cs typeface="Helvetica Neue" charset="0"/>
                </a:rPr>
                <a:t>Spot Checks on care bundle implementation</a:t>
              </a:r>
            </a:p>
            <a:p>
              <a:pPr algn="r"/>
              <a:r>
                <a:rPr lang="en-US" sz="1000" dirty="0">
                  <a:solidFill>
                    <a:srgbClr val="00666C"/>
                  </a:solidFill>
                  <a:latin typeface="Helvetica Neue Light" panose="02000403000000020004" pitchFamily="2" charset="0"/>
                  <a:ea typeface="Helvetica Neue Light" panose="02000403000000020004" pitchFamily="2" charset="0"/>
                  <a:cs typeface="Helvetica Neue" charset="0"/>
                </a:rPr>
                <a:t>Paper checklist for sitters</a:t>
              </a:r>
            </a:p>
          </p:txBody>
        </p:sp>
        <p:cxnSp>
          <p:nvCxnSpPr>
            <p:cNvPr id="50" name="Straight Connector 49">
              <a:extLst>
                <a:ext uri="{FF2B5EF4-FFF2-40B4-BE49-F238E27FC236}">
                  <a16:creationId xmlns:a16="http://schemas.microsoft.com/office/drawing/2014/main" id="{0BDB0F83-5DE0-A440-92F5-5ABF374A799F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3951954" y="7832756"/>
              <a:ext cx="241761" cy="0"/>
            </a:xfrm>
            <a:prstGeom prst="line">
              <a:avLst/>
            </a:prstGeom>
            <a:ln w="15875">
              <a:solidFill>
                <a:srgbClr val="94D0D7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Connector 50">
              <a:extLst>
                <a:ext uri="{FF2B5EF4-FFF2-40B4-BE49-F238E27FC236}">
                  <a16:creationId xmlns:a16="http://schemas.microsoft.com/office/drawing/2014/main" id="{3828EDD7-ADEC-264A-9927-0EBDB50721C5}"/>
                </a:ext>
              </a:extLst>
            </p:cNvPr>
            <p:cNvCxnSpPr/>
            <p:nvPr/>
          </p:nvCxnSpPr>
          <p:spPr>
            <a:xfrm flipH="1">
              <a:off x="3328812" y="5813223"/>
              <a:ext cx="182880" cy="0"/>
            </a:xfrm>
            <a:prstGeom prst="line">
              <a:avLst/>
            </a:prstGeom>
            <a:ln w="15875">
              <a:solidFill>
                <a:srgbClr val="A2D1EA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1">
              <a:extLst>
                <a:ext uri="{FF2B5EF4-FFF2-40B4-BE49-F238E27FC236}">
                  <a16:creationId xmlns:a16="http://schemas.microsoft.com/office/drawing/2014/main" id="{CBB14459-23D5-2F48-9DEF-A6D65B854237}"/>
                </a:ext>
              </a:extLst>
            </p:cNvPr>
            <p:cNvCxnSpPr>
              <a:cxnSpLocks/>
            </p:cNvCxnSpPr>
            <p:nvPr/>
          </p:nvCxnSpPr>
          <p:spPr>
            <a:xfrm>
              <a:off x="3330931" y="5224219"/>
              <a:ext cx="4231" cy="590810"/>
            </a:xfrm>
            <a:prstGeom prst="line">
              <a:avLst/>
            </a:prstGeom>
            <a:ln w="15875">
              <a:solidFill>
                <a:srgbClr val="A2D1EA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3" name="TextBox 52">
              <a:extLst>
                <a:ext uri="{FF2B5EF4-FFF2-40B4-BE49-F238E27FC236}">
                  <a16:creationId xmlns:a16="http://schemas.microsoft.com/office/drawing/2014/main" id="{0AA0D5CE-A652-A049-9D75-0D87D5329CD2}"/>
                </a:ext>
              </a:extLst>
            </p:cNvPr>
            <p:cNvSpPr txBox="1"/>
            <p:nvPr/>
          </p:nvSpPr>
          <p:spPr>
            <a:xfrm>
              <a:off x="642283" y="5066776"/>
              <a:ext cx="2623110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1000" dirty="0">
                  <a:solidFill>
                    <a:srgbClr val="168CCB"/>
                  </a:solidFill>
                  <a:latin typeface="Helvetica Neue Light" panose="02000403000000020004" pitchFamily="2" charset="0"/>
                  <a:ea typeface="Helvetica Neue Light" panose="02000403000000020004" pitchFamily="2" charset="0"/>
                  <a:cs typeface="Helvetica Neue" charset="0"/>
                </a:rPr>
                <a:t>Hats off (weekly)</a:t>
              </a:r>
            </a:p>
            <a:p>
              <a:pPr algn="r"/>
              <a:r>
                <a:rPr lang="en-US" sz="1000" dirty="0">
                  <a:solidFill>
                    <a:srgbClr val="168CCB"/>
                  </a:solidFill>
                  <a:latin typeface="Helvetica Neue Light" panose="02000403000000020004" pitchFamily="2" charset="0"/>
                  <a:ea typeface="Helvetica Neue Light" panose="02000403000000020004" pitchFamily="2" charset="0"/>
                  <a:cs typeface="Helvetica Neue" charset="0"/>
                </a:rPr>
                <a:t>Most improved/Most consistent (monthly staff meetings)</a:t>
              </a:r>
            </a:p>
            <a:p>
              <a:pPr algn="r"/>
              <a:r>
                <a:rPr lang="en-US" sz="1000" dirty="0">
                  <a:solidFill>
                    <a:srgbClr val="168CCB"/>
                  </a:solidFill>
                  <a:latin typeface="Helvetica Neue Light" panose="02000403000000020004" pitchFamily="2" charset="0"/>
                  <a:ea typeface="Helvetica Neue Light" panose="02000403000000020004" pitchFamily="2" charset="0"/>
                  <a:cs typeface="Helvetica Neue" charset="0"/>
                </a:rPr>
                <a:t>Provider thank you letters w/patient stories</a:t>
              </a:r>
            </a:p>
          </p:txBody>
        </p:sp>
        <p:sp>
          <p:nvSpPr>
            <p:cNvPr id="54" name="Oval 53">
              <a:extLst>
                <a:ext uri="{FF2B5EF4-FFF2-40B4-BE49-F238E27FC236}">
                  <a16:creationId xmlns:a16="http://schemas.microsoft.com/office/drawing/2014/main" id="{863E6BEA-2C06-184B-9D9A-29FDFC3F1D4C}"/>
                </a:ext>
              </a:extLst>
            </p:cNvPr>
            <p:cNvSpPr/>
            <p:nvPr/>
          </p:nvSpPr>
          <p:spPr>
            <a:xfrm>
              <a:off x="3285211" y="5138459"/>
              <a:ext cx="91440" cy="91440"/>
            </a:xfrm>
            <a:prstGeom prst="ellipse">
              <a:avLst/>
            </a:prstGeom>
            <a:solidFill>
              <a:srgbClr val="A2D1EA"/>
            </a:solidFill>
            <a:ln w="571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endParaRPr lang="en-US" sz="1000" dirty="0">
                <a:solidFill>
                  <a:srgbClr val="168CCB"/>
                </a:solidFill>
                <a:latin typeface="Helvetica Neue Light" panose="02000403000000020004" pitchFamily="2" charset="0"/>
                <a:ea typeface="Helvetica Neue Light" panose="02000403000000020004" pitchFamily="2" charset="0"/>
                <a:cs typeface="Helvetica Neue" charset="0"/>
              </a:endParaRPr>
            </a:p>
          </p:txBody>
        </p:sp>
        <p:sp>
          <p:nvSpPr>
            <p:cNvPr id="55" name="Oval 54">
              <a:extLst>
                <a:ext uri="{FF2B5EF4-FFF2-40B4-BE49-F238E27FC236}">
                  <a16:creationId xmlns:a16="http://schemas.microsoft.com/office/drawing/2014/main" id="{FA295AF6-077A-BE48-999C-6DA31A9E884C}"/>
                </a:ext>
              </a:extLst>
            </p:cNvPr>
            <p:cNvSpPr/>
            <p:nvPr/>
          </p:nvSpPr>
          <p:spPr>
            <a:xfrm>
              <a:off x="3285211" y="5321311"/>
              <a:ext cx="91440" cy="91440"/>
            </a:xfrm>
            <a:prstGeom prst="ellipse">
              <a:avLst/>
            </a:prstGeom>
            <a:solidFill>
              <a:srgbClr val="A2D1EA"/>
            </a:solidFill>
            <a:ln w="571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endParaRPr lang="en-US" sz="1000" dirty="0">
                <a:solidFill>
                  <a:srgbClr val="168CCB"/>
                </a:solidFill>
                <a:latin typeface="Helvetica Neue Light" panose="02000403000000020004" pitchFamily="2" charset="0"/>
                <a:ea typeface="Helvetica Neue Light" panose="02000403000000020004" pitchFamily="2" charset="0"/>
                <a:cs typeface="Helvetica Neue" charset="0"/>
              </a:endParaRPr>
            </a:p>
          </p:txBody>
        </p:sp>
        <p:sp>
          <p:nvSpPr>
            <p:cNvPr id="56" name="Oval 55">
              <a:extLst>
                <a:ext uri="{FF2B5EF4-FFF2-40B4-BE49-F238E27FC236}">
                  <a16:creationId xmlns:a16="http://schemas.microsoft.com/office/drawing/2014/main" id="{ACDD6B80-1C31-954F-BE35-39536A28A09F}"/>
                </a:ext>
              </a:extLst>
            </p:cNvPr>
            <p:cNvSpPr/>
            <p:nvPr/>
          </p:nvSpPr>
          <p:spPr>
            <a:xfrm>
              <a:off x="3290683" y="5600736"/>
              <a:ext cx="91440" cy="91440"/>
            </a:xfrm>
            <a:prstGeom prst="ellipse">
              <a:avLst/>
            </a:prstGeom>
            <a:solidFill>
              <a:srgbClr val="A2D1EA"/>
            </a:solidFill>
            <a:ln w="571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endParaRPr lang="en-US" sz="1000" dirty="0">
                <a:solidFill>
                  <a:srgbClr val="168CCB"/>
                </a:solidFill>
                <a:latin typeface="Helvetica Neue Light" panose="02000403000000020004" pitchFamily="2" charset="0"/>
                <a:ea typeface="Helvetica Neue Light" panose="02000403000000020004" pitchFamily="2" charset="0"/>
                <a:cs typeface="Helvetica Neue" charset="0"/>
              </a:endParaRPr>
            </a:p>
          </p:txBody>
        </p:sp>
        <p:cxnSp>
          <p:nvCxnSpPr>
            <p:cNvPr id="57" name="Straight Connector 56">
              <a:extLst>
                <a:ext uri="{FF2B5EF4-FFF2-40B4-BE49-F238E27FC236}">
                  <a16:creationId xmlns:a16="http://schemas.microsoft.com/office/drawing/2014/main" id="{DFA5614F-C187-CC44-8C4D-D25211A55C8D}"/>
                </a:ext>
              </a:extLst>
            </p:cNvPr>
            <p:cNvCxnSpPr>
              <a:cxnSpLocks/>
              <a:stCxn id="10" idx="2"/>
            </p:cNvCxnSpPr>
            <p:nvPr/>
          </p:nvCxnSpPr>
          <p:spPr>
            <a:xfrm flipH="1">
              <a:off x="4349886" y="6175546"/>
              <a:ext cx="2159858" cy="594853"/>
            </a:xfrm>
            <a:prstGeom prst="line">
              <a:avLst/>
            </a:prstGeom>
            <a:ln w="79375">
              <a:solidFill>
                <a:srgbClr val="94D0D7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8" name="Oval 57">
              <a:extLst>
                <a:ext uri="{FF2B5EF4-FFF2-40B4-BE49-F238E27FC236}">
                  <a16:creationId xmlns:a16="http://schemas.microsoft.com/office/drawing/2014/main" id="{4DE01A20-A4FF-7843-9E91-83298D815D7A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3711661" y="6449366"/>
              <a:ext cx="822960" cy="822960"/>
            </a:xfrm>
            <a:prstGeom prst="ellipse">
              <a:avLst/>
            </a:prstGeom>
            <a:solidFill>
              <a:srgbClr val="94D0D7"/>
            </a:solidFill>
            <a:ln w="571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endParaRPr lang="en-US" sz="1000" b="1" dirty="0">
                <a:solidFill>
                  <a:schemeClr val="accent2">
                    <a:lumMod val="75000"/>
                  </a:schemeClr>
                </a:solidFill>
                <a:latin typeface="Helvetica Neue" charset="0"/>
                <a:ea typeface="Helvetica Neue" charset="0"/>
                <a:cs typeface="Helvetica Neue" charset="0"/>
              </a:endParaRPr>
            </a:p>
          </p:txBody>
        </p:sp>
        <p:sp>
          <p:nvSpPr>
            <p:cNvPr id="59" name="TextBox 58">
              <a:extLst>
                <a:ext uri="{FF2B5EF4-FFF2-40B4-BE49-F238E27FC236}">
                  <a16:creationId xmlns:a16="http://schemas.microsoft.com/office/drawing/2014/main" id="{7C3A2A9B-5A90-6C46-9A77-199545C8470F}"/>
                </a:ext>
              </a:extLst>
            </p:cNvPr>
            <p:cNvSpPr txBox="1"/>
            <p:nvPr/>
          </p:nvSpPr>
          <p:spPr>
            <a:xfrm>
              <a:off x="3718026" y="6733552"/>
              <a:ext cx="810230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000" b="1" dirty="0">
                  <a:solidFill>
                    <a:srgbClr val="00666C"/>
                  </a:solidFill>
                  <a:latin typeface="Helvetica Neue" charset="0"/>
                  <a:ea typeface="Helvetica Neue" charset="0"/>
                  <a:cs typeface="Helvetica Neue" charset="0"/>
                </a:rPr>
                <a:t>Education</a:t>
              </a:r>
            </a:p>
          </p:txBody>
        </p:sp>
        <p:sp>
          <p:nvSpPr>
            <p:cNvPr id="60" name="TextBox 59">
              <a:extLst>
                <a:ext uri="{FF2B5EF4-FFF2-40B4-BE49-F238E27FC236}">
                  <a16:creationId xmlns:a16="http://schemas.microsoft.com/office/drawing/2014/main" id="{376C1705-9B29-154A-8A6C-10B024CFED6D}"/>
                </a:ext>
              </a:extLst>
            </p:cNvPr>
            <p:cNvSpPr txBox="1"/>
            <p:nvPr/>
          </p:nvSpPr>
          <p:spPr>
            <a:xfrm>
              <a:off x="1540892" y="6448720"/>
              <a:ext cx="1936376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1000" dirty="0">
                  <a:solidFill>
                    <a:srgbClr val="00666C"/>
                  </a:solidFill>
                  <a:latin typeface="Helvetica Neue Light" panose="02000403000000020004" pitchFamily="2" charset="0"/>
                  <a:ea typeface="Helvetica Neue Light" panose="02000403000000020004" pitchFamily="2" charset="0"/>
                  <a:cs typeface="Helvetica Neue" charset="0"/>
                </a:rPr>
                <a:t>Bi-monthly PCA class</a:t>
              </a:r>
            </a:p>
            <a:p>
              <a:pPr algn="r"/>
              <a:r>
                <a:rPr lang="en-US" sz="1000" dirty="0">
                  <a:solidFill>
                    <a:srgbClr val="00666C"/>
                  </a:solidFill>
                  <a:latin typeface="Helvetica Neue Light" panose="02000403000000020004" pitchFamily="2" charset="0"/>
                  <a:ea typeface="Helvetica Neue Light" panose="02000403000000020004" pitchFamily="2" charset="0"/>
                  <a:cs typeface="Helvetica Neue" charset="0"/>
                </a:rPr>
                <a:t>Lanyard card</a:t>
              </a:r>
            </a:p>
          </p:txBody>
        </p:sp>
        <p:cxnSp>
          <p:nvCxnSpPr>
            <p:cNvPr id="61" name="Straight Connector 60">
              <a:extLst>
                <a:ext uri="{FF2B5EF4-FFF2-40B4-BE49-F238E27FC236}">
                  <a16:creationId xmlns:a16="http://schemas.microsoft.com/office/drawing/2014/main" id="{42782796-6AD9-4B47-9382-51A228A3780C}"/>
                </a:ext>
              </a:extLst>
            </p:cNvPr>
            <p:cNvCxnSpPr/>
            <p:nvPr/>
          </p:nvCxnSpPr>
          <p:spPr>
            <a:xfrm flipH="1">
              <a:off x="3506972" y="6529997"/>
              <a:ext cx="2" cy="330633"/>
            </a:xfrm>
            <a:prstGeom prst="line">
              <a:avLst/>
            </a:prstGeom>
            <a:ln w="15875">
              <a:solidFill>
                <a:srgbClr val="94D0D7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2" name="Oval 61">
              <a:extLst>
                <a:ext uri="{FF2B5EF4-FFF2-40B4-BE49-F238E27FC236}">
                  <a16:creationId xmlns:a16="http://schemas.microsoft.com/office/drawing/2014/main" id="{F68BCEA9-26F0-2E46-855B-31A4C0C34233}"/>
                </a:ext>
              </a:extLst>
            </p:cNvPr>
            <p:cNvSpPr/>
            <p:nvPr/>
          </p:nvSpPr>
          <p:spPr>
            <a:xfrm>
              <a:off x="3463406" y="6515956"/>
              <a:ext cx="91440" cy="91440"/>
            </a:xfrm>
            <a:prstGeom prst="ellipse">
              <a:avLst/>
            </a:prstGeom>
            <a:solidFill>
              <a:srgbClr val="94D0D7"/>
            </a:solidFill>
            <a:ln w="571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endParaRPr lang="en-US" sz="1000" b="1" dirty="0">
                <a:solidFill>
                  <a:schemeClr val="accent2">
                    <a:lumMod val="75000"/>
                  </a:schemeClr>
                </a:solidFill>
                <a:latin typeface="Helvetica Neue" charset="0"/>
                <a:ea typeface="Helvetica Neue" charset="0"/>
                <a:cs typeface="Helvetica Neue" charset="0"/>
              </a:endParaRPr>
            </a:p>
          </p:txBody>
        </p:sp>
        <p:sp>
          <p:nvSpPr>
            <p:cNvPr id="63" name="Oval 62">
              <a:extLst>
                <a:ext uri="{FF2B5EF4-FFF2-40B4-BE49-F238E27FC236}">
                  <a16:creationId xmlns:a16="http://schemas.microsoft.com/office/drawing/2014/main" id="{66B1887E-4069-184D-80D7-562791B0B5B3}"/>
                </a:ext>
              </a:extLst>
            </p:cNvPr>
            <p:cNvSpPr/>
            <p:nvPr/>
          </p:nvSpPr>
          <p:spPr>
            <a:xfrm>
              <a:off x="3463405" y="6679180"/>
              <a:ext cx="91440" cy="91440"/>
            </a:xfrm>
            <a:prstGeom prst="ellipse">
              <a:avLst/>
            </a:prstGeom>
            <a:solidFill>
              <a:srgbClr val="94D0D7"/>
            </a:solidFill>
            <a:ln w="571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endParaRPr lang="en-US" sz="1000" b="1" dirty="0">
                <a:solidFill>
                  <a:schemeClr val="accent2">
                    <a:lumMod val="75000"/>
                  </a:schemeClr>
                </a:solidFill>
                <a:latin typeface="Helvetica Neue" charset="0"/>
                <a:ea typeface="Helvetica Neue" charset="0"/>
                <a:cs typeface="Helvetica Neue" charset="0"/>
              </a:endParaRPr>
            </a:p>
          </p:txBody>
        </p:sp>
        <p:cxnSp>
          <p:nvCxnSpPr>
            <p:cNvPr id="64" name="Straight Connector 63">
              <a:extLst>
                <a:ext uri="{FF2B5EF4-FFF2-40B4-BE49-F238E27FC236}">
                  <a16:creationId xmlns:a16="http://schemas.microsoft.com/office/drawing/2014/main" id="{E4196914-BE5E-7F4C-8B26-DF75DB37A152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3510466" y="6850430"/>
              <a:ext cx="210313" cy="0"/>
            </a:xfrm>
            <a:prstGeom prst="line">
              <a:avLst/>
            </a:prstGeom>
            <a:ln w="15875">
              <a:solidFill>
                <a:srgbClr val="94D0D7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65" name="Group 64">
              <a:extLst>
                <a:ext uri="{FF2B5EF4-FFF2-40B4-BE49-F238E27FC236}">
                  <a16:creationId xmlns:a16="http://schemas.microsoft.com/office/drawing/2014/main" id="{6D5802DC-2A37-A348-9466-9CF7A13294D8}"/>
                </a:ext>
              </a:extLst>
            </p:cNvPr>
            <p:cNvGrpSpPr/>
            <p:nvPr/>
          </p:nvGrpSpPr>
          <p:grpSpPr>
            <a:xfrm rot="10800000">
              <a:off x="4710544" y="8292013"/>
              <a:ext cx="267254" cy="293110"/>
              <a:chOff x="3150328" y="7477035"/>
              <a:chExt cx="267254" cy="293110"/>
            </a:xfrm>
          </p:grpSpPr>
          <p:cxnSp>
            <p:nvCxnSpPr>
              <p:cNvPr id="197" name="Straight Connector 196">
                <a:extLst>
                  <a:ext uri="{FF2B5EF4-FFF2-40B4-BE49-F238E27FC236}">
                    <a16:creationId xmlns:a16="http://schemas.microsoft.com/office/drawing/2014/main" id="{55BF7108-EB63-8440-ADAF-302B761BF70B}"/>
                  </a:ext>
                </a:extLst>
              </p:cNvPr>
              <p:cNvCxnSpPr>
                <a:cxnSpLocks/>
                <a:endCxn id="198" idx="4"/>
              </p:cNvCxnSpPr>
              <p:nvPr/>
            </p:nvCxnSpPr>
            <p:spPr>
              <a:xfrm rot="10800000" flipH="1" flipV="1">
                <a:off x="3369710" y="7477035"/>
                <a:ext cx="2152" cy="293110"/>
              </a:xfrm>
              <a:prstGeom prst="line">
                <a:avLst/>
              </a:prstGeom>
              <a:ln w="15875">
                <a:solidFill>
                  <a:srgbClr val="94D0D7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98" name="Oval 197">
                <a:extLst>
                  <a:ext uri="{FF2B5EF4-FFF2-40B4-BE49-F238E27FC236}">
                    <a16:creationId xmlns:a16="http://schemas.microsoft.com/office/drawing/2014/main" id="{53EBE11C-393D-574F-A4FE-227F69CC909C}"/>
                  </a:ext>
                </a:extLst>
              </p:cNvPr>
              <p:cNvSpPr/>
              <p:nvPr/>
            </p:nvSpPr>
            <p:spPr>
              <a:xfrm>
                <a:off x="3326142" y="7678705"/>
                <a:ext cx="91440" cy="91440"/>
              </a:xfrm>
              <a:prstGeom prst="ellipse">
                <a:avLst/>
              </a:prstGeom>
              <a:solidFill>
                <a:srgbClr val="94D0D7"/>
              </a:solidFill>
              <a:ln w="571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rIns="0" rtlCol="0" anchor="ctr"/>
              <a:lstStyle/>
              <a:p>
                <a:pPr algn="ctr"/>
                <a:endParaRPr lang="en-US" sz="1000" b="1" dirty="0">
                  <a:solidFill>
                    <a:schemeClr val="accent2">
                      <a:lumMod val="75000"/>
                    </a:schemeClr>
                  </a:solidFill>
                  <a:latin typeface="Helvetica Neue" charset="0"/>
                  <a:ea typeface="Helvetica Neue" charset="0"/>
                  <a:cs typeface="Helvetica Neue" charset="0"/>
                </a:endParaRPr>
              </a:p>
            </p:txBody>
          </p:sp>
          <p:cxnSp>
            <p:nvCxnSpPr>
              <p:cNvPr id="199" name="Straight Connector 198">
                <a:extLst>
                  <a:ext uri="{FF2B5EF4-FFF2-40B4-BE49-F238E27FC236}">
                    <a16:creationId xmlns:a16="http://schemas.microsoft.com/office/drawing/2014/main" id="{5865ABFA-E63C-434A-A3D9-E55B2184C99E}"/>
                  </a:ext>
                </a:extLst>
              </p:cNvPr>
              <p:cNvCxnSpPr>
                <a:cxnSpLocks/>
              </p:cNvCxnSpPr>
              <p:nvPr/>
            </p:nvCxnSpPr>
            <p:spPr>
              <a:xfrm rot="10800000">
                <a:off x="3150328" y="7482250"/>
                <a:ext cx="218896" cy="0"/>
              </a:xfrm>
              <a:prstGeom prst="line">
                <a:avLst/>
              </a:prstGeom>
              <a:ln w="15875">
                <a:solidFill>
                  <a:srgbClr val="94D0D7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66" name="Oval 65">
              <a:extLst>
                <a:ext uri="{FF2B5EF4-FFF2-40B4-BE49-F238E27FC236}">
                  <a16:creationId xmlns:a16="http://schemas.microsoft.com/office/drawing/2014/main" id="{6377C365-F949-D74A-97A5-65E7F604A0D4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9074089" y="1661735"/>
              <a:ext cx="822960" cy="822960"/>
            </a:xfrm>
            <a:prstGeom prst="ellipse">
              <a:avLst/>
            </a:prstGeom>
            <a:solidFill>
              <a:srgbClr val="FCD8E0"/>
            </a:solidFill>
            <a:ln w="571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endParaRPr lang="en-US" sz="1000" b="1" dirty="0">
                <a:solidFill>
                  <a:schemeClr val="accent2">
                    <a:lumMod val="75000"/>
                  </a:schemeClr>
                </a:solidFill>
                <a:latin typeface="Helvetica Neue" charset="0"/>
                <a:ea typeface="Helvetica Neue" charset="0"/>
                <a:cs typeface="Helvetica Neue" charset="0"/>
              </a:endParaRPr>
            </a:p>
          </p:txBody>
        </p:sp>
        <p:sp>
          <p:nvSpPr>
            <p:cNvPr id="67" name="TextBox 66">
              <a:extLst>
                <a:ext uri="{FF2B5EF4-FFF2-40B4-BE49-F238E27FC236}">
                  <a16:creationId xmlns:a16="http://schemas.microsoft.com/office/drawing/2014/main" id="{7136A282-997C-E541-ADC5-451D9736CA2B}"/>
                </a:ext>
              </a:extLst>
            </p:cNvPr>
            <p:cNvSpPr txBox="1"/>
            <p:nvPr/>
          </p:nvSpPr>
          <p:spPr>
            <a:xfrm>
              <a:off x="8956871" y="1940685"/>
              <a:ext cx="1050882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000" b="1" dirty="0">
                  <a:solidFill>
                    <a:srgbClr val="EE2443"/>
                  </a:solidFill>
                  <a:latin typeface="Helvetica Neue" charset="0"/>
                  <a:ea typeface="Helvetica Neue" charset="0"/>
                  <a:cs typeface="Helvetica Neue" charset="0"/>
                </a:rPr>
                <a:t>Compliance</a:t>
              </a:r>
            </a:p>
          </p:txBody>
        </p:sp>
        <p:cxnSp>
          <p:nvCxnSpPr>
            <p:cNvPr id="68" name="Straight Connector 67">
              <a:extLst>
                <a:ext uri="{FF2B5EF4-FFF2-40B4-BE49-F238E27FC236}">
                  <a16:creationId xmlns:a16="http://schemas.microsoft.com/office/drawing/2014/main" id="{D17AFA50-C7FF-1A4A-88C3-8B4274CE8615}"/>
                </a:ext>
              </a:extLst>
            </p:cNvPr>
            <p:cNvCxnSpPr/>
            <p:nvPr/>
          </p:nvCxnSpPr>
          <p:spPr>
            <a:xfrm>
              <a:off x="10104071" y="1529761"/>
              <a:ext cx="0" cy="547137"/>
            </a:xfrm>
            <a:prstGeom prst="line">
              <a:avLst/>
            </a:prstGeom>
            <a:ln w="15875">
              <a:solidFill>
                <a:srgbClr val="FCD8E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9" name="Oval 68">
              <a:extLst>
                <a:ext uri="{FF2B5EF4-FFF2-40B4-BE49-F238E27FC236}">
                  <a16:creationId xmlns:a16="http://schemas.microsoft.com/office/drawing/2014/main" id="{3DB24547-AD66-184E-A890-828CCCC3252F}"/>
                </a:ext>
              </a:extLst>
            </p:cNvPr>
            <p:cNvSpPr/>
            <p:nvPr/>
          </p:nvSpPr>
          <p:spPr>
            <a:xfrm>
              <a:off x="10061059" y="1472176"/>
              <a:ext cx="91440" cy="91440"/>
            </a:xfrm>
            <a:prstGeom prst="ellipse">
              <a:avLst/>
            </a:prstGeom>
            <a:solidFill>
              <a:srgbClr val="FCD8E0"/>
            </a:solidFill>
            <a:ln w="571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endParaRPr lang="en-US" sz="1000" b="1" dirty="0">
                <a:solidFill>
                  <a:schemeClr val="accent2">
                    <a:lumMod val="75000"/>
                  </a:schemeClr>
                </a:solidFill>
                <a:latin typeface="Helvetica Neue" charset="0"/>
                <a:ea typeface="Helvetica Neue" charset="0"/>
                <a:cs typeface="Helvetica Neue" charset="0"/>
              </a:endParaRPr>
            </a:p>
          </p:txBody>
        </p:sp>
        <p:sp>
          <p:nvSpPr>
            <p:cNvPr id="70" name="Oval 69">
              <a:extLst>
                <a:ext uri="{FF2B5EF4-FFF2-40B4-BE49-F238E27FC236}">
                  <a16:creationId xmlns:a16="http://schemas.microsoft.com/office/drawing/2014/main" id="{A0FCEA31-116E-3148-9B05-325BB8E68F8D}"/>
                </a:ext>
              </a:extLst>
            </p:cNvPr>
            <p:cNvSpPr/>
            <p:nvPr/>
          </p:nvSpPr>
          <p:spPr>
            <a:xfrm>
              <a:off x="10061059" y="1594651"/>
              <a:ext cx="91440" cy="91440"/>
            </a:xfrm>
            <a:prstGeom prst="ellipse">
              <a:avLst/>
            </a:prstGeom>
            <a:solidFill>
              <a:srgbClr val="FCD8E0"/>
            </a:solidFill>
            <a:ln w="571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endParaRPr lang="en-US" sz="1000" b="1" dirty="0">
                <a:solidFill>
                  <a:schemeClr val="accent2">
                    <a:lumMod val="75000"/>
                  </a:schemeClr>
                </a:solidFill>
                <a:latin typeface="Helvetica Neue" charset="0"/>
                <a:ea typeface="Helvetica Neue" charset="0"/>
                <a:cs typeface="Helvetica Neue" charset="0"/>
              </a:endParaRPr>
            </a:p>
          </p:txBody>
        </p:sp>
        <p:sp>
          <p:nvSpPr>
            <p:cNvPr id="71" name="Oval 70">
              <a:extLst>
                <a:ext uri="{FF2B5EF4-FFF2-40B4-BE49-F238E27FC236}">
                  <a16:creationId xmlns:a16="http://schemas.microsoft.com/office/drawing/2014/main" id="{01DA76D5-773B-DB4A-A7AA-D7130CE1E53E}"/>
                </a:ext>
              </a:extLst>
            </p:cNvPr>
            <p:cNvSpPr/>
            <p:nvPr/>
          </p:nvSpPr>
          <p:spPr>
            <a:xfrm>
              <a:off x="10061059" y="1752695"/>
              <a:ext cx="91440" cy="91440"/>
            </a:xfrm>
            <a:prstGeom prst="ellipse">
              <a:avLst/>
            </a:prstGeom>
            <a:solidFill>
              <a:srgbClr val="FCD8E0"/>
            </a:solidFill>
            <a:ln w="571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endParaRPr lang="en-US" sz="1000" b="1" dirty="0">
                <a:solidFill>
                  <a:schemeClr val="accent2">
                    <a:lumMod val="75000"/>
                  </a:schemeClr>
                </a:solidFill>
                <a:latin typeface="Helvetica Neue" charset="0"/>
                <a:ea typeface="Helvetica Neue" charset="0"/>
                <a:cs typeface="Helvetica Neue" charset="0"/>
              </a:endParaRPr>
            </a:p>
          </p:txBody>
        </p:sp>
        <p:sp>
          <p:nvSpPr>
            <p:cNvPr id="72" name="TextBox 71">
              <a:extLst>
                <a:ext uri="{FF2B5EF4-FFF2-40B4-BE49-F238E27FC236}">
                  <a16:creationId xmlns:a16="http://schemas.microsoft.com/office/drawing/2014/main" id="{D976AF72-D4B8-734F-867A-305EDA45A711}"/>
                </a:ext>
              </a:extLst>
            </p:cNvPr>
            <p:cNvSpPr txBox="1"/>
            <p:nvPr/>
          </p:nvSpPr>
          <p:spPr>
            <a:xfrm>
              <a:off x="10180205" y="1398974"/>
              <a:ext cx="2089854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00" dirty="0">
                  <a:solidFill>
                    <a:srgbClr val="EE2443"/>
                  </a:solidFill>
                  <a:latin typeface="Helvetica Neue Light" panose="02000403000000020004" pitchFamily="2" charset="0"/>
                  <a:ea typeface="Helvetica Neue Light" panose="02000403000000020004" pitchFamily="2" charset="0"/>
                  <a:cs typeface="Helvetica Neue" charset="0"/>
                </a:rPr>
                <a:t>Automatic page (attempted)</a:t>
              </a:r>
            </a:p>
            <a:p>
              <a:r>
                <a:rPr lang="en-US" sz="1000" dirty="0">
                  <a:solidFill>
                    <a:srgbClr val="EE2443"/>
                  </a:solidFill>
                  <a:latin typeface="Helvetica Neue Light" panose="02000403000000020004" pitchFamily="2" charset="0"/>
                  <a:ea typeface="Helvetica Neue Light" panose="02000403000000020004" pitchFamily="2" charset="0"/>
                  <a:cs typeface="Helvetica Neue" charset="0"/>
                </a:rPr>
                <a:t>Bi-weekly emails on compliance</a:t>
              </a:r>
            </a:p>
            <a:p>
              <a:r>
                <a:rPr lang="en-US" sz="1000" dirty="0">
                  <a:solidFill>
                    <a:srgbClr val="EE2443"/>
                  </a:solidFill>
                  <a:latin typeface="Helvetica Neue Light" panose="02000403000000020004" pitchFamily="2" charset="0"/>
                  <a:ea typeface="Helvetica Neue Light" panose="02000403000000020004" pitchFamily="2" charset="0"/>
                  <a:cs typeface="Helvetica Neue" charset="0"/>
                </a:rPr>
                <a:t>Include in incentive goals</a:t>
              </a:r>
            </a:p>
            <a:p>
              <a:r>
                <a:rPr lang="en-US" sz="1000" dirty="0">
                  <a:solidFill>
                    <a:srgbClr val="EE2443"/>
                  </a:solidFill>
                  <a:latin typeface="Helvetica Neue Light" panose="02000403000000020004" pitchFamily="2" charset="0"/>
                  <a:ea typeface="Helvetica Neue Light" panose="02000403000000020004" pitchFamily="2" charset="0"/>
                  <a:cs typeface="Helvetica Neue" charset="0"/>
                </a:rPr>
                <a:t>Change language: from “delirium” to “altered mental status”</a:t>
              </a:r>
            </a:p>
            <a:p>
              <a:endParaRPr lang="en-US" sz="1000" dirty="0">
                <a:solidFill>
                  <a:srgbClr val="EE2443"/>
                </a:solidFill>
                <a:latin typeface="Helvetica Neue Light" panose="02000403000000020004" pitchFamily="2" charset="0"/>
                <a:ea typeface="Helvetica Neue Light" panose="02000403000000020004" pitchFamily="2" charset="0"/>
                <a:cs typeface="Helvetica Neue" charset="0"/>
              </a:endParaRPr>
            </a:p>
          </p:txBody>
        </p:sp>
        <p:sp>
          <p:nvSpPr>
            <p:cNvPr id="73" name="Oval 72">
              <a:extLst>
                <a:ext uri="{FF2B5EF4-FFF2-40B4-BE49-F238E27FC236}">
                  <a16:creationId xmlns:a16="http://schemas.microsoft.com/office/drawing/2014/main" id="{2D3522E5-1271-C84E-B8EE-78BB7A8B5A5A}"/>
                </a:ext>
              </a:extLst>
            </p:cNvPr>
            <p:cNvSpPr/>
            <p:nvPr/>
          </p:nvSpPr>
          <p:spPr>
            <a:xfrm>
              <a:off x="10061059" y="1905095"/>
              <a:ext cx="91440" cy="91440"/>
            </a:xfrm>
            <a:prstGeom prst="ellipse">
              <a:avLst/>
            </a:prstGeom>
            <a:solidFill>
              <a:srgbClr val="FCD8E0"/>
            </a:solidFill>
            <a:ln w="571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endParaRPr lang="en-US" sz="1000" b="1" dirty="0">
                <a:solidFill>
                  <a:schemeClr val="accent2">
                    <a:lumMod val="75000"/>
                  </a:schemeClr>
                </a:solidFill>
                <a:latin typeface="Helvetica Neue" charset="0"/>
                <a:ea typeface="Helvetica Neue" charset="0"/>
                <a:cs typeface="Helvetica Neue" charset="0"/>
              </a:endParaRPr>
            </a:p>
          </p:txBody>
        </p:sp>
        <p:cxnSp>
          <p:nvCxnSpPr>
            <p:cNvPr id="74" name="Straight Connector 73">
              <a:extLst>
                <a:ext uri="{FF2B5EF4-FFF2-40B4-BE49-F238E27FC236}">
                  <a16:creationId xmlns:a16="http://schemas.microsoft.com/office/drawing/2014/main" id="{13FBBEBC-E73E-3546-9DDB-92359224B7DD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9859684" y="2069684"/>
              <a:ext cx="243563" cy="0"/>
            </a:xfrm>
            <a:prstGeom prst="line">
              <a:avLst/>
            </a:prstGeom>
            <a:ln w="15875">
              <a:solidFill>
                <a:srgbClr val="FCD8E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5" name="Oval 74">
              <a:extLst>
                <a:ext uri="{FF2B5EF4-FFF2-40B4-BE49-F238E27FC236}">
                  <a16:creationId xmlns:a16="http://schemas.microsoft.com/office/drawing/2014/main" id="{0C1ADA0C-4496-9842-ACC1-FC35D0E6D4EC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1167044" y="5868766"/>
              <a:ext cx="822960" cy="822960"/>
            </a:xfrm>
            <a:prstGeom prst="ellipse">
              <a:avLst/>
            </a:prstGeom>
            <a:solidFill>
              <a:srgbClr val="CDC3FF"/>
            </a:solidFill>
            <a:ln w="571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endParaRPr lang="en-US" sz="1000" b="1" dirty="0">
                <a:solidFill>
                  <a:schemeClr val="accent2">
                    <a:lumMod val="75000"/>
                  </a:schemeClr>
                </a:solidFill>
                <a:latin typeface="Helvetica Neue" charset="0"/>
                <a:ea typeface="Helvetica Neue" charset="0"/>
                <a:cs typeface="Helvetica Neue" charset="0"/>
              </a:endParaRPr>
            </a:p>
          </p:txBody>
        </p:sp>
        <p:sp>
          <p:nvSpPr>
            <p:cNvPr id="76" name="TextBox 75">
              <a:extLst>
                <a:ext uri="{FF2B5EF4-FFF2-40B4-BE49-F238E27FC236}">
                  <a16:creationId xmlns:a16="http://schemas.microsoft.com/office/drawing/2014/main" id="{A518B87A-6E18-604C-86E3-8AE0ECCB3C87}"/>
                </a:ext>
              </a:extLst>
            </p:cNvPr>
            <p:cNvSpPr txBox="1"/>
            <p:nvPr/>
          </p:nvSpPr>
          <p:spPr>
            <a:xfrm>
              <a:off x="12206607" y="6011041"/>
              <a:ext cx="2119709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00" dirty="0">
                  <a:solidFill>
                    <a:srgbClr val="6767AB"/>
                  </a:solidFill>
                  <a:latin typeface="Helvetica Neue Light" panose="02000403000000020004" pitchFamily="2" charset="0"/>
                  <a:ea typeface="Helvetica Neue Light" panose="02000403000000020004" pitchFamily="2" charset="0"/>
                  <a:cs typeface="Helvetica Neue" charset="0"/>
                </a:rPr>
                <a:t>PharmFeats (monthly)</a:t>
              </a:r>
            </a:p>
          </p:txBody>
        </p:sp>
        <p:cxnSp>
          <p:nvCxnSpPr>
            <p:cNvPr id="77" name="Straight Connector 76">
              <a:extLst>
                <a:ext uri="{FF2B5EF4-FFF2-40B4-BE49-F238E27FC236}">
                  <a16:creationId xmlns:a16="http://schemas.microsoft.com/office/drawing/2014/main" id="{20D02A24-20BE-B44A-B84A-38582D14E383}"/>
                </a:ext>
              </a:extLst>
            </p:cNvPr>
            <p:cNvCxnSpPr/>
            <p:nvPr/>
          </p:nvCxnSpPr>
          <p:spPr>
            <a:xfrm flipH="1" flipV="1">
              <a:off x="11990323" y="6315599"/>
              <a:ext cx="182880" cy="2342"/>
            </a:xfrm>
            <a:prstGeom prst="line">
              <a:avLst/>
            </a:prstGeom>
            <a:ln w="15875">
              <a:solidFill>
                <a:srgbClr val="CDC3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Straight Connector 77">
              <a:extLst>
                <a:ext uri="{FF2B5EF4-FFF2-40B4-BE49-F238E27FC236}">
                  <a16:creationId xmlns:a16="http://schemas.microsoft.com/office/drawing/2014/main" id="{A1DA83A3-FFFA-DA48-9A6A-76D330931F84}"/>
                </a:ext>
              </a:extLst>
            </p:cNvPr>
            <p:cNvCxnSpPr/>
            <p:nvPr/>
          </p:nvCxnSpPr>
          <p:spPr>
            <a:xfrm>
              <a:off x="12177594" y="6115869"/>
              <a:ext cx="0" cy="208436"/>
            </a:xfrm>
            <a:prstGeom prst="line">
              <a:avLst/>
            </a:prstGeom>
            <a:ln w="15875">
              <a:solidFill>
                <a:srgbClr val="CDC3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9" name="Oval 78">
              <a:extLst>
                <a:ext uri="{FF2B5EF4-FFF2-40B4-BE49-F238E27FC236}">
                  <a16:creationId xmlns:a16="http://schemas.microsoft.com/office/drawing/2014/main" id="{51E7D326-54D3-F74E-B575-3559E87C1D91}"/>
                </a:ext>
              </a:extLst>
            </p:cNvPr>
            <p:cNvSpPr/>
            <p:nvPr/>
          </p:nvSpPr>
          <p:spPr>
            <a:xfrm>
              <a:off x="12130031" y="6087337"/>
              <a:ext cx="91440" cy="91440"/>
            </a:xfrm>
            <a:prstGeom prst="ellipse">
              <a:avLst/>
            </a:prstGeom>
            <a:solidFill>
              <a:srgbClr val="CDC3FF"/>
            </a:solidFill>
            <a:ln w="571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endParaRPr lang="en-US" sz="1000" b="1" dirty="0">
                <a:solidFill>
                  <a:schemeClr val="accent2">
                    <a:lumMod val="75000"/>
                  </a:schemeClr>
                </a:solidFill>
                <a:latin typeface="Helvetica Neue" charset="0"/>
                <a:ea typeface="Helvetica Neue" charset="0"/>
                <a:cs typeface="Helvetica Neue" charset="0"/>
              </a:endParaRPr>
            </a:p>
          </p:txBody>
        </p:sp>
        <p:sp>
          <p:nvSpPr>
            <p:cNvPr id="80" name="TextBox 79">
              <a:extLst>
                <a:ext uri="{FF2B5EF4-FFF2-40B4-BE49-F238E27FC236}">
                  <a16:creationId xmlns:a16="http://schemas.microsoft.com/office/drawing/2014/main" id="{36CD79BC-E60A-A646-8DEF-6E355F454E99}"/>
                </a:ext>
              </a:extLst>
            </p:cNvPr>
            <p:cNvSpPr txBox="1"/>
            <p:nvPr/>
          </p:nvSpPr>
          <p:spPr>
            <a:xfrm>
              <a:off x="11117929" y="6153278"/>
              <a:ext cx="935666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000" b="1" dirty="0">
                  <a:solidFill>
                    <a:srgbClr val="6767AB"/>
                  </a:solidFill>
                  <a:latin typeface="Helvetica Neue" charset="0"/>
                  <a:ea typeface="Helvetica Neue" charset="0"/>
                  <a:cs typeface="Helvetica Neue" charset="0"/>
                </a:rPr>
                <a:t>Compliance</a:t>
              </a:r>
            </a:p>
          </p:txBody>
        </p:sp>
        <p:sp>
          <p:nvSpPr>
            <p:cNvPr id="81" name="Oval 80">
              <a:extLst>
                <a:ext uri="{FF2B5EF4-FFF2-40B4-BE49-F238E27FC236}">
                  <a16:creationId xmlns:a16="http://schemas.microsoft.com/office/drawing/2014/main" id="{C9693E95-A4CE-DC4A-95E7-3AFF3B0E37D2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566759" y="2330448"/>
              <a:ext cx="822960" cy="822960"/>
            </a:xfrm>
            <a:prstGeom prst="ellipse">
              <a:avLst/>
            </a:prstGeom>
            <a:solidFill>
              <a:srgbClr val="A2D1EA"/>
            </a:solidFill>
            <a:ln w="571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endParaRPr lang="en-US" sz="1000" b="1" dirty="0">
                <a:solidFill>
                  <a:schemeClr val="accent2">
                    <a:lumMod val="75000"/>
                  </a:schemeClr>
                </a:solidFill>
                <a:latin typeface="Helvetica Neue" charset="0"/>
                <a:ea typeface="Helvetica Neue" charset="0"/>
                <a:cs typeface="Helvetica Neue" charset="0"/>
              </a:endParaRPr>
            </a:p>
          </p:txBody>
        </p:sp>
        <p:sp>
          <p:nvSpPr>
            <p:cNvPr id="82" name="TextBox 81">
              <a:extLst>
                <a:ext uri="{FF2B5EF4-FFF2-40B4-BE49-F238E27FC236}">
                  <a16:creationId xmlns:a16="http://schemas.microsoft.com/office/drawing/2014/main" id="{5B37890E-4953-5848-9715-D61A2ABAB821}"/>
                </a:ext>
              </a:extLst>
            </p:cNvPr>
            <p:cNvSpPr txBox="1"/>
            <p:nvPr/>
          </p:nvSpPr>
          <p:spPr>
            <a:xfrm>
              <a:off x="4279624" y="2607169"/>
              <a:ext cx="1327378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000" b="1" dirty="0">
                  <a:solidFill>
                    <a:srgbClr val="168CCB"/>
                  </a:solidFill>
                  <a:latin typeface="Helvetica Neue" charset="0"/>
                  <a:ea typeface="Helvetica Neue" charset="0"/>
                  <a:cs typeface="Helvetica Neue" charset="0"/>
                </a:rPr>
                <a:t>Communications</a:t>
              </a:r>
            </a:p>
          </p:txBody>
        </p:sp>
        <p:sp>
          <p:nvSpPr>
            <p:cNvPr id="83" name="TextBox 82">
              <a:extLst>
                <a:ext uri="{FF2B5EF4-FFF2-40B4-BE49-F238E27FC236}">
                  <a16:creationId xmlns:a16="http://schemas.microsoft.com/office/drawing/2014/main" id="{EEB8E2B6-E072-CC4A-AD52-361A56AF8B6A}"/>
                </a:ext>
              </a:extLst>
            </p:cNvPr>
            <p:cNvSpPr txBox="1"/>
            <p:nvPr/>
          </p:nvSpPr>
          <p:spPr>
            <a:xfrm>
              <a:off x="1537715" y="2057722"/>
              <a:ext cx="2802375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1000" dirty="0">
                  <a:solidFill>
                    <a:srgbClr val="168CCB"/>
                  </a:solidFill>
                  <a:latin typeface="Helvetica Neue Light" panose="02000403000000020004" pitchFamily="2" charset="0"/>
                  <a:ea typeface="Helvetica Neue Light" panose="02000403000000020004" pitchFamily="2" charset="0"/>
                  <a:cs typeface="Helvetica Neue" charset="0"/>
                </a:rPr>
                <a:t>Status updates at unit staff meetings</a:t>
              </a:r>
            </a:p>
            <a:p>
              <a:pPr algn="r"/>
              <a:r>
                <a:rPr lang="en-US" sz="1000" dirty="0">
                  <a:solidFill>
                    <a:srgbClr val="168CCB"/>
                  </a:solidFill>
                  <a:latin typeface="Helvetica Neue Light" panose="02000403000000020004" pitchFamily="2" charset="0"/>
                  <a:ea typeface="Helvetica Neue Light" panose="02000403000000020004" pitchFamily="2" charset="0"/>
                  <a:cs typeface="Helvetica Neue" charset="0"/>
                </a:rPr>
                <a:t>Weekly emails to staff via nurse managers</a:t>
              </a:r>
            </a:p>
            <a:p>
              <a:pPr algn="r"/>
              <a:r>
                <a:rPr lang="en-US" sz="1000" dirty="0">
                  <a:solidFill>
                    <a:srgbClr val="168CCB"/>
                  </a:solidFill>
                  <a:latin typeface="Helvetica Neue Light" panose="02000403000000020004" pitchFamily="2" charset="0"/>
                  <a:ea typeface="Helvetica Neue Light" panose="02000403000000020004" pitchFamily="2" charset="0"/>
                  <a:cs typeface="Helvetica Neue" charset="0"/>
                </a:rPr>
                <a:t>Shift change huddle announcements</a:t>
              </a:r>
            </a:p>
            <a:p>
              <a:pPr algn="r"/>
              <a:endParaRPr lang="en-US" sz="1000" dirty="0">
                <a:solidFill>
                  <a:srgbClr val="168CCB"/>
                </a:solidFill>
                <a:latin typeface="Helvetica Neue Light" panose="02000403000000020004" pitchFamily="2" charset="0"/>
                <a:ea typeface="Helvetica Neue Light" panose="02000403000000020004" pitchFamily="2" charset="0"/>
                <a:cs typeface="Helvetica Neue" charset="0"/>
              </a:endParaRPr>
            </a:p>
          </p:txBody>
        </p:sp>
        <p:sp>
          <p:nvSpPr>
            <p:cNvPr id="84" name="Oval 83">
              <a:extLst>
                <a:ext uri="{FF2B5EF4-FFF2-40B4-BE49-F238E27FC236}">
                  <a16:creationId xmlns:a16="http://schemas.microsoft.com/office/drawing/2014/main" id="{2E3F6CD9-0F51-ED4D-9218-D957D38101DD}"/>
                </a:ext>
              </a:extLst>
            </p:cNvPr>
            <p:cNvSpPr/>
            <p:nvPr/>
          </p:nvSpPr>
          <p:spPr>
            <a:xfrm>
              <a:off x="4338312" y="2282868"/>
              <a:ext cx="91440" cy="91440"/>
            </a:xfrm>
            <a:prstGeom prst="ellipse">
              <a:avLst/>
            </a:prstGeom>
            <a:solidFill>
              <a:srgbClr val="A2D1EA"/>
            </a:solidFill>
            <a:ln w="571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endParaRPr lang="en-US" sz="1000" b="1" dirty="0">
                <a:solidFill>
                  <a:schemeClr val="accent2">
                    <a:lumMod val="75000"/>
                  </a:schemeClr>
                </a:solidFill>
                <a:latin typeface="Helvetica Neue" charset="0"/>
                <a:ea typeface="Helvetica Neue" charset="0"/>
                <a:cs typeface="Helvetica Neue" charset="0"/>
              </a:endParaRPr>
            </a:p>
          </p:txBody>
        </p:sp>
        <p:cxnSp>
          <p:nvCxnSpPr>
            <p:cNvPr id="85" name="Straight Connector 84">
              <a:extLst>
                <a:ext uri="{FF2B5EF4-FFF2-40B4-BE49-F238E27FC236}">
                  <a16:creationId xmlns:a16="http://schemas.microsoft.com/office/drawing/2014/main" id="{A03F0F56-B18D-C54A-923B-A33810CEBAFA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387836" y="2611644"/>
              <a:ext cx="235679" cy="0"/>
            </a:xfrm>
            <a:prstGeom prst="line">
              <a:avLst/>
            </a:prstGeom>
            <a:ln w="15875">
              <a:solidFill>
                <a:srgbClr val="A2D1EA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6" name="Oval 85">
              <a:extLst>
                <a:ext uri="{FF2B5EF4-FFF2-40B4-BE49-F238E27FC236}">
                  <a16:creationId xmlns:a16="http://schemas.microsoft.com/office/drawing/2014/main" id="{B8BBE22E-D380-E342-A397-34FD4400DF3A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926618" y="7987309"/>
              <a:ext cx="822960" cy="822960"/>
            </a:xfrm>
            <a:prstGeom prst="ellipse">
              <a:avLst/>
            </a:prstGeom>
            <a:solidFill>
              <a:srgbClr val="94D0D7"/>
            </a:solidFill>
            <a:ln w="571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endParaRPr lang="en-US" sz="1000" b="1" dirty="0">
                <a:solidFill>
                  <a:schemeClr val="accent2">
                    <a:lumMod val="75000"/>
                  </a:schemeClr>
                </a:solidFill>
                <a:latin typeface="Helvetica Neue" charset="0"/>
                <a:ea typeface="Helvetica Neue" charset="0"/>
                <a:cs typeface="Helvetica Neue" charset="0"/>
              </a:endParaRPr>
            </a:p>
          </p:txBody>
        </p:sp>
        <p:sp>
          <p:nvSpPr>
            <p:cNvPr id="87" name="TextBox 86">
              <a:extLst>
                <a:ext uri="{FF2B5EF4-FFF2-40B4-BE49-F238E27FC236}">
                  <a16:creationId xmlns:a16="http://schemas.microsoft.com/office/drawing/2014/main" id="{308F32E8-45A7-8543-913E-098DF25B3659}"/>
                </a:ext>
              </a:extLst>
            </p:cNvPr>
            <p:cNvSpPr txBox="1"/>
            <p:nvPr/>
          </p:nvSpPr>
          <p:spPr>
            <a:xfrm>
              <a:off x="4874157" y="8279571"/>
              <a:ext cx="935666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000" b="1" dirty="0">
                  <a:solidFill>
                    <a:srgbClr val="00666C"/>
                  </a:solidFill>
                  <a:latin typeface="Helvetica Neue" charset="0"/>
                  <a:ea typeface="Helvetica Neue" charset="0"/>
                  <a:cs typeface="Helvetica Neue" charset="0"/>
                </a:rPr>
                <a:t>Recognition</a:t>
              </a:r>
            </a:p>
          </p:txBody>
        </p:sp>
        <p:sp>
          <p:nvSpPr>
            <p:cNvPr id="88" name="Oval 87">
              <a:extLst>
                <a:ext uri="{FF2B5EF4-FFF2-40B4-BE49-F238E27FC236}">
                  <a16:creationId xmlns:a16="http://schemas.microsoft.com/office/drawing/2014/main" id="{92F6B125-125A-DF47-A2FB-17504CD7C5D9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6284129" y="8596715"/>
              <a:ext cx="822960" cy="822960"/>
            </a:xfrm>
            <a:prstGeom prst="ellipse">
              <a:avLst/>
            </a:prstGeom>
            <a:solidFill>
              <a:schemeClr val="accent2">
                <a:lumMod val="40000"/>
                <a:lumOff val="60000"/>
              </a:schemeClr>
            </a:solidFill>
            <a:ln w="571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endParaRPr lang="en-US" sz="1000" b="1" dirty="0">
                <a:solidFill>
                  <a:schemeClr val="accent2">
                    <a:lumMod val="75000"/>
                  </a:schemeClr>
                </a:solidFill>
                <a:latin typeface="Helvetica Neue" charset="0"/>
                <a:ea typeface="Helvetica Neue" charset="0"/>
                <a:cs typeface="Helvetica Neue" charset="0"/>
              </a:endParaRPr>
            </a:p>
          </p:txBody>
        </p:sp>
        <p:sp>
          <p:nvSpPr>
            <p:cNvPr id="89" name="TextBox 88">
              <a:extLst>
                <a:ext uri="{FF2B5EF4-FFF2-40B4-BE49-F238E27FC236}">
                  <a16:creationId xmlns:a16="http://schemas.microsoft.com/office/drawing/2014/main" id="{3715D197-68D1-D040-AEEE-A83DA0D5984C}"/>
                </a:ext>
              </a:extLst>
            </p:cNvPr>
            <p:cNvSpPr txBox="1"/>
            <p:nvPr/>
          </p:nvSpPr>
          <p:spPr>
            <a:xfrm>
              <a:off x="6239351" y="8887807"/>
              <a:ext cx="935666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000" b="1" dirty="0">
                  <a:solidFill>
                    <a:schemeClr val="accent2">
                      <a:lumMod val="75000"/>
                    </a:schemeClr>
                  </a:solidFill>
                  <a:latin typeface="Helvetica Neue" charset="0"/>
                  <a:ea typeface="Helvetica Neue" charset="0"/>
                  <a:cs typeface="Helvetica Neue" charset="0"/>
                </a:rPr>
                <a:t>Education</a:t>
              </a:r>
            </a:p>
          </p:txBody>
        </p:sp>
        <p:cxnSp>
          <p:nvCxnSpPr>
            <p:cNvPr id="90" name="Straight Connector 89">
              <a:extLst>
                <a:ext uri="{FF2B5EF4-FFF2-40B4-BE49-F238E27FC236}">
                  <a16:creationId xmlns:a16="http://schemas.microsoft.com/office/drawing/2014/main" id="{17636D62-7DA6-4941-BAF9-D4F7A188B237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6774143" y="8052280"/>
              <a:ext cx="340400" cy="637738"/>
            </a:xfrm>
            <a:prstGeom prst="line">
              <a:avLst/>
            </a:prstGeom>
            <a:ln w="79375">
              <a:solidFill>
                <a:schemeClr val="accent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1" name="TextBox 90">
              <a:extLst>
                <a:ext uri="{FF2B5EF4-FFF2-40B4-BE49-F238E27FC236}">
                  <a16:creationId xmlns:a16="http://schemas.microsoft.com/office/drawing/2014/main" id="{5459B579-0FD5-F342-8B34-A88EECDD965A}"/>
                </a:ext>
              </a:extLst>
            </p:cNvPr>
            <p:cNvSpPr txBox="1"/>
            <p:nvPr/>
          </p:nvSpPr>
          <p:spPr>
            <a:xfrm>
              <a:off x="4450997" y="8901187"/>
              <a:ext cx="1646565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1000" dirty="0">
                  <a:solidFill>
                    <a:schemeClr val="accent2">
                      <a:lumMod val="75000"/>
                    </a:schemeClr>
                  </a:solidFill>
                  <a:latin typeface="Helvetica Neue Light" panose="02000403000000020004" pitchFamily="2" charset="0"/>
                  <a:ea typeface="Helvetica Neue Light" panose="02000403000000020004" pitchFamily="2" charset="0"/>
                  <a:cs typeface="Helvetica Neue" charset="0"/>
                </a:rPr>
                <a:t>Implement HELP program</a:t>
              </a:r>
            </a:p>
          </p:txBody>
        </p:sp>
        <p:grpSp>
          <p:nvGrpSpPr>
            <p:cNvPr id="92" name="Group 91">
              <a:extLst>
                <a:ext uri="{FF2B5EF4-FFF2-40B4-BE49-F238E27FC236}">
                  <a16:creationId xmlns:a16="http://schemas.microsoft.com/office/drawing/2014/main" id="{A9329D78-005F-2743-8510-558C7839AEA4}"/>
                </a:ext>
              </a:extLst>
            </p:cNvPr>
            <p:cNvGrpSpPr/>
            <p:nvPr/>
          </p:nvGrpSpPr>
          <p:grpSpPr>
            <a:xfrm>
              <a:off x="6726560" y="7162560"/>
              <a:ext cx="1206546" cy="914400"/>
              <a:chOff x="6024218" y="6988818"/>
              <a:chExt cx="1206546" cy="914400"/>
            </a:xfrm>
          </p:grpSpPr>
          <p:sp>
            <p:nvSpPr>
              <p:cNvPr id="195" name="Oval 194">
                <a:extLst>
                  <a:ext uri="{FF2B5EF4-FFF2-40B4-BE49-F238E27FC236}">
                    <a16:creationId xmlns:a16="http://schemas.microsoft.com/office/drawing/2014/main" id="{08330097-2E9D-614D-B82C-6A1E02FD8747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6160551" y="6988818"/>
                <a:ext cx="914400" cy="914400"/>
              </a:xfrm>
              <a:prstGeom prst="ellipse">
                <a:avLst/>
              </a:prstGeom>
              <a:solidFill>
                <a:srgbClr val="F68003"/>
              </a:solidFill>
              <a:ln w="57150">
                <a:solidFill>
                  <a:schemeClr val="accent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rIns="0" rtlCol="0" anchor="ctr"/>
              <a:lstStyle/>
              <a:p>
                <a:pPr algn="ctr"/>
                <a:endParaRPr lang="en-US" sz="1200" b="1" dirty="0">
                  <a:latin typeface="Helvetica Neue" charset="0"/>
                  <a:ea typeface="Helvetica Neue" charset="0"/>
                  <a:cs typeface="Helvetica Neue" charset="0"/>
                </a:endParaRPr>
              </a:p>
            </p:txBody>
          </p:sp>
          <p:sp>
            <p:nvSpPr>
              <p:cNvPr id="196" name="TextBox 195">
                <a:extLst>
                  <a:ext uri="{FF2B5EF4-FFF2-40B4-BE49-F238E27FC236}">
                    <a16:creationId xmlns:a16="http://schemas.microsoft.com/office/drawing/2014/main" id="{4B7772C6-F4F6-6F49-8F08-290EC20FD1F7}"/>
                  </a:ext>
                </a:extLst>
              </p:cNvPr>
              <p:cNvSpPr txBox="1"/>
              <p:nvPr/>
            </p:nvSpPr>
            <p:spPr>
              <a:xfrm>
                <a:off x="6024218" y="7326750"/>
                <a:ext cx="1206546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b="1" dirty="0">
                    <a:solidFill>
                      <a:schemeClr val="bg1"/>
                    </a:solidFill>
                    <a:latin typeface="Helvetica Neue" charset="0"/>
                    <a:ea typeface="Helvetica Neue" charset="0"/>
                    <a:cs typeface="Helvetica Neue" charset="0"/>
                  </a:rPr>
                  <a:t>VOLUNTEER</a:t>
                </a:r>
              </a:p>
            </p:txBody>
          </p:sp>
        </p:grpSp>
        <p:grpSp>
          <p:nvGrpSpPr>
            <p:cNvPr id="93" name="Group 92">
              <a:extLst>
                <a:ext uri="{FF2B5EF4-FFF2-40B4-BE49-F238E27FC236}">
                  <a16:creationId xmlns:a16="http://schemas.microsoft.com/office/drawing/2014/main" id="{9B2FE555-7B8B-CC4D-8A46-D9193DC3FC98}"/>
                </a:ext>
              </a:extLst>
            </p:cNvPr>
            <p:cNvGrpSpPr/>
            <p:nvPr/>
          </p:nvGrpSpPr>
          <p:grpSpPr>
            <a:xfrm rot="10800000">
              <a:off x="6092743" y="8995394"/>
              <a:ext cx="250136" cy="219512"/>
              <a:chOff x="7935538" y="9047823"/>
              <a:chExt cx="250136" cy="219512"/>
            </a:xfrm>
          </p:grpSpPr>
          <p:cxnSp>
            <p:nvCxnSpPr>
              <p:cNvPr id="192" name="Straight Connector 191">
                <a:extLst>
                  <a:ext uri="{FF2B5EF4-FFF2-40B4-BE49-F238E27FC236}">
                    <a16:creationId xmlns:a16="http://schemas.microsoft.com/office/drawing/2014/main" id="{92EA60EA-6ADD-5C45-964F-F4AF151A318C}"/>
                  </a:ext>
                </a:extLst>
              </p:cNvPr>
              <p:cNvCxnSpPr/>
              <p:nvPr/>
            </p:nvCxnSpPr>
            <p:spPr>
              <a:xfrm>
                <a:off x="8137802" y="9047823"/>
                <a:ext cx="0" cy="211045"/>
              </a:xfrm>
              <a:prstGeom prst="line">
                <a:avLst/>
              </a:prstGeom>
              <a:ln w="15875">
                <a:solidFill>
                  <a:schemeClr val="accent2">
                    <a:lumMod val="60000"/>
                    <a:lumOff val="4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93" name="Oval 192">
                <a:extLst>
                  <a:ext uri="{FF2B5EF4-FFF2-40B4-BE49-F238E27FC236}">
                    <a16:creationId xmlns:a16="http://schemas.microsoft.com/office/drawing/2014/main" id="{65B88D04-C7AF-7D46-A001-7143C435494C}"/>
                  </a:ext>
                </a:extLst>
              </p:cNvPr>
              <p:cNvSpPr/>
              <p:nvPr/>
            </p:nvSpPr>
            <p:spPr>
              <a:xfrm>
                <a:off x="8094234" y="9175895"/>
                <a:ext cx="91440" cy="91440"/>
              </a:xfrm>
              <a:prstGeom prst="ellipse">
                <a:avLst/>
              </a:prstGeom>
              <a:solidFill>
                <a:schemeClr val="accent2">
                  <a:lumMod val="60000"/>
                  <a:lumOff val="40000"/>
                </a:schemeClr>
              </a:solidFill>
              <a:ln w="571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rIns="0" rtlCol="0" anchor="ctr"/>
              <a:lstStyle/>
              <a:p>
                <a:pPr algn="ctr"/>
                <a:endParaRPr lang="en-US" sz="1000" b="1" dirty="0">
                  <a:solidFill>
                    <a:schemeClr val="accent2">
                      <a:lumMod val="75000"/>
                    </a:schemeClr>
                  </a:solidFill>
                  <a:latin typeface="Helvetica Neue" charset="0"/>
                  <a:ea typeface="Helvetica Neue" charset="0"/>
                  <a:cs typeface="Helvetica Neue" charset="0"/>
                </a:endParaRPr>
              </a:p>
            </p:txBody>
          </p:sp>
          <p:cxnSp>
            <p:nvCxnSpPr>
              <p:cNvPr id="194" name="Straight Connector 193">
                <a:extLst>
                  <a:ext uri="{FF2B5EF4-FFF2-40B4-BE49-F238E27FC236}">
                    <a16:creationId xmlns:a16="http://schemas.microsoft.com/office/drawing/2014/main" id="{2588A390-FE22-024E-B23E-82B5E67AD3FC}"/>
                  </a:ext>
                </a:extLst>
              </p:cNvPr>
              <p:cNvCxnSpPr>
                <a:cxnSpLocks/>
              </p:cNvCxnSpPr>
              <p:nvPr/>
            </p:nvCxnSpPr>
            <p:spPr>
              <a:xfrm rot="10800000">
                <a:off x="7935538" y="9058084"/>
                <a:ext cx="195011" cy="0"/>
              </a:xfrm>
              <a:prstGeom prst="line">
                <a:avLst/>
              </a:prstGeom>
              <a:ln w="15875">
                <a:solidFill>
                  <a:schemeClr val="accent2">
                    <a:lumMod val="60000"/>
                    <a:lumOff val="4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94" name="Oval 93">
              <a:extLst>
                <a:ext uri="{FF2B5EF4-FFF2-40B4-BE49-F238E27FC236}">
                  <a16:creationId xmlns:a16="http://schemas.microsoft.com/office/drawing/2014/main" id="{A735EFAF-5E5A-084E-A138-9BE52AFBCB0B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5439257" y="1661735"/>
              <a:ext cx="822960" cy="822960"/>
            </a:xfrm>
            <a:prstGeom prst="ellipse">
              <a:avLst/>
            </a:prstGeom>
            <a:solidFill>
              <a:srgbClr val="A2D1EA"/>
            </a:solidFill>
            <a:ln w="571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endParaRPr lang="en-US" sz="1000" b="1" dirty="0">
                <a:solidFill>
                  <a:schemeClr val="accent2">
                    <a:lumMod val="75000"/>
                  </a:schemeClr>
                </a:solidFill>
                <a:latin typeface="Helvetica Neue" charset="0"/>
                <a:ea typeface="Helvetica Neue" charset="0"/>
                <a:cs typeface="Helvetica Neue" charset="0"/>
              </a:endParaRPr>
            </a:p>
          </p:txBody>
        </p:sp>
        <p:sp>
          <p:nvSpPr>
            <p:cNvPr id="95" name="TextBox 94">
              <a:extLst>
                <a:ext uri="{FF2B5EF4-FFF2-40B4-BE49-F238E27FC236}">
                  <a16:creationId xmlns:a16="http://schemas.microsoft.com/office/drawing/2014/main" id="{61E47DC9-6D52-5146-8E91-BE7242187387}"/>
                </a:ext>
              </a:extLst>
            </p:cNvPr>
            <p:cNvSpPr txBox="1"/>
            <p:nvPr/>
          </p:nvSpPr>
          <p:spPr>
            <a:xfrm>
              <a:off x="5585117" y="1980752"/>
              <a:ext cx="524535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000" b="1" dirty="0">
                  <a:solidFill>
                    <a:srgbClr val="168CCB"/>
                  </a:solidFill>
                  <a:latin typeface="Helvetica Neue" charset="0"/>
                  <a:ea typeface="Helvetica Neue" charset="0"/>
                  <a:cs typeface="Helvetica Neue" charset="0"/>
                </a:rPr>
                <a:t>EMR</a:t>
              </a:r>
            </a:p>
          </p:txBody>
        </p:sp>
        <p:cxnSp>
          <p:nvCxnSpPr>
            <p:cNvPr id="96" name="Straight Connector 95">
              <a:extLst>
                <a:ext uri="{FF2B5EF4-FFF2-40B4-BE49-F238E27FC236}">
                  <a16:creationId xmlns:a16="http://schemas.microsoft.com/office/drawing/2014/main" id="{5BAACC37-0A16-1E48-8E90-06319D55B625}"/>
                </a:ext>
              </a:extLst>
            </p:cNvPr>
            <p:cNvCxnSpPr>
              <a:cxnSpLocks/>
            </p:cNvCxnSpPr>
            <p:nvPr/>
          </p:nvCxnSpPr>
          <p:spPr>
            <a:xfrm>
              <a:off x="5918843" y="2421017"/>
              <a:ext cx="691819" cy="2101585"/>
            </a:xfrm>
            <a:prstGeom prst="line">
              <a:avLst/>
            </a:prstGeom>
            <a:ln w="79375">
              <a:solidFill>
                <a:srgbClr val="A2D1EA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7" name="Oval 96">
              <a:extLst>
                <a:ext uri="{FF2B5EF4-FFF2-40B4-BE49-F238E27FC236}">
                  <a16:creationId xmlns:a16="http://schemas.microsoft.com/office/drawing/2014/main" id="{2BDB47BC-6D51-A341-856B-112530872C2B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8157950" y="5718346"/>
              <a:ext cx="914400" cy="914400"/>
            </a:xfrm>
            <a:prstGeom prst="ellipse">
              <a:avLst/>
            </a:prstGeom>
            <a:solidFill>
              <a:srgbClr val="8FBF1F"/>
            </a:solidFill>
            <a:ln w="57150">
              <a:solidFill>
                <a:schemeClr val="accent6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sz="1200" b="1" dirty="0">
                  <a:latin typeface="Helvetica Neue" charset="0"/>
                  <a:ea typeface="Helvetica Neue" charset="0"/>
                  <a:cs typeface="Helvetica Neue" charset="0"/>
                </a:rPr>
                <a:t>PT/OT</a:t>
              </a:r>
            </a:p>
          </p:txBody>
        </p:sp>
        <p:sp>
          <p:nvSpPr>
            <p:cNvPr id="98" name="Oval 97">
              <a:extLst>
                <a:ext uri="{FF2B5EF4-FFF2-40B4-BE49-F238E27FC236}">
                  <a16:creationId xmlns:a16="http://schemas.microsoft.com/office/drawing/2014/main" id="{34322A51-E710-2849-8BB1-ACBE5FE47C46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0056175" y="7802459"/>
              <a:ext cx="822960" cy="822960"/>
            </a:xfrm>
            <a:prstGeom prst="ellipse">
              <a:avLst/>
            </a:prstGeom>
            <a:solidFill>
              <a:srgbClr val="A6DF24"/>
            </a:solidFill>
            <a:ln w="571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endParaRPr lang="en-US" sz="1000" b="1" dirty="0">
                <a:solidFill>
                  <a:schemeClr val="accent2">
                    <a:lumMod val="75000"/>
                  </a:schemeClr>
                </a:solidFill>
                <a:latin typeface="Helvetica Neue" charset="0"/>
                <a:ea typeface="Helvetica Neue" charset="0"/>
                <a:cs typeface="Helvetica Neue" charset="0"/>
              </a:endParaRPr>
            </a:p>
          </p:txBody>
        </p:sp>
        <p:cxnSp>
          <p:nvCxnSpPr>
            <p:cNvPr id="99" name="Straight Connector 98">
              <a:extLst>
                <a:ext uri="{FF2B5EF4-FFF2-40B4-BE49-F238E27FC236}">
                  <a16:creationId xmlns:a16="http://schemas.microsoft.com/office/drawing/2014/main" id="{7D982017-5E33-9A40-AAA3-2E3E4ACCAFCA}"/>
                </a:ext>
              </a:extLst>
            </p:cNvPr>
            <p:cNvCxnSpPr>
              <a:stCxn id="98" idx="1"/>
              <a:endCxn id="97" idx="5"/>
            </p:cNvCxnSpPr>
            <p:nvPr/>
          </p:nvCxnSpPr>
          <p:spPr>
            <a:xfrm flipH="1" flipV="1">
              <a:off x="8938439" y="6498835"/>
              <a:ext cx="1238256" cy="1424144"/>
            </a:xfrm>
            <a:prstGeom prst="line">
              <a:avLst/>
            </a:prstGeom>
            <a:ln w="79375">
              <a:solidFill>
                <a:srgbClr val="A6DF2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0" name="Straight Connector 99">
              <a:extLst>
                <a:ext uri="{FF2B5EF4-FFF2-40B4-BE49-F238E27FC236}">
                  <a16:creationId xmlns:a16="http://schemas.microsoft.com/office/drawing/2014/main" id="{84340AC6-4A7D-0649-B28D-72309BFDA7E9}"/>
                </a:ext>
              </a:extLst>
            </p:cNvPr>
            <p:cNvCxnSpPr>
              <a:cxnSpLocks/>
              <a:stCxn id="97" idx="6"/>
            </p:cNvCxnSpPr>
            <p:nvPr/>
          </p:nvCxnSpPr>
          <p:spPr>
            <a:xfrm>
              <a:off x="9072350" y="6175546"/>
              <a:ext cx="1967311" cy="1014037"/>
            </a:xfrm>
            <a:prstGeom prst="line">
              <a:avLst/>
            </a:prstGeom>
            <a:ln w="79375">
              <a:solidFill>
                <a:srgbClr val="A6DF2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1" name="TextBox 100">
              <a:extLst>
                <a:ext uri="{FF2B5EF4-FFF2-40B4-BE49-F238E27FC236}">
                  <a16:creationId xmlns:a16="http://schemas.microsoft.com/office/drawing/2014/main" id="{B5D63B2A-F962-EB4B-8C36-A8AE839F70B7}"/>
                </a:ext>
              </a:extLst>
            </p:cNvPr>
            <p:cNvSpPr txBox="1"/>
            <p:nvPr/>
          </p:nvSpPr>
          <p:spPr>
            <a:xfrm>
              <a:off x="10018224" y="8090829"/>
              <a:ext cx="935666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000" b="1" dirty="0">
                  <a:solidFill>
                    <a:schemeClr val="accent6">
                      <a:lumMod val="50000"/>
                    </a:schemeClr>
                  </a:solidFill>
                  <a:latin typeface="Helvetica Neue" charset="0"/>
                  <a:ea typeface="Helvetica Neue" charset="0"/>
                  <a:cs typeface="Helvetica Neue" charset="0"/>
                </a:rPr>
                <a:t>Compliance</a:t>
              </a:r>
            </a:p>
          </p:txBody>
        </p:sp>
        <p:sp>
          <p:nvSpPr>
            <p:cNvPr id="102" name="Oval 101">
              <a:extLst>
                <a:ext uri="{FF2B5EF4-FFF2-40B4-BE49-F238E27FC236}">
                  <a16:creationId xmlns:a16="http://schemas.microsoft.com/office/drawing/2014/main" id="{27C26E9B-038A-EC43-9B7A-BE179CA68367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0772997" y="6876555"/>
              <a:ext cx="822960" cy="822960"/>
            </a:xfrm>
            <a:prstGeom prst="ellipse">
              <a:avLst/>
            </a:prstGeom>
            <a:solidFill>
              <a:srgbClr val="A6DF24"/>
            </a:solidFill>
            <a:ln w="571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endParaRPr lang="en-US" sz="1000" b="1" dirty="0">
                <a:solidFill>
                  <a:schemeClr val="accent2">
                    <a:lumMod val="75000"/>
                  </a:schemeClr>
                </a:solidFill>
                <a:latin typeface="Helvetica Neue" charset="0"/>
                <a:ea typeface="Helvetica Neue" charset="0"/>
                <a:cs typeface="Helvetica Neue" charset="0"/>
              </a:endParaRPr>
            </a:p>
          </p:txBody>
        </p:sp>
        <p:sp>
          <p:nvSpPr>
            <p:cNvPr id="103" name="TextBox 102">
              <a:extLst>
                <a:ext uri="{FF2B5EF4-FFF2-40B4-BE49-F238E27FC236}">
                  <a16:creationId xmlns:a16="http://schemas.microsoft.com/office/drawing/2014/main" id="{29B7E093-DA67-5D46-A84D-6E1D33D44FF4}"/>
                </a:ext>
              </a:extLst>
            </p:cNvPr>
            <p:cNvSpPr txBox="1"/>
            <p:nvPr/>
          </p:nvSpPr>
          <p:spPr>
            <a:xfrm>
              <a:off x="10733241" y="7164925"/>
              <a:ext cx="935666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000" b="1" dirty="0">
                  <a:solidFill>
                    <a:schemeClr val="accent6">
                      <a:lumMod val="50000"/>
                    </a:schemeClr>
                  </a:solidFill>
                  <a:latin typeface="Helvetica Neue" charset="0"/>
                  <a:ea typeface="Helvetica Neue" charset="0"/>
                  <a:cs typeface="Helvetica Neue" charset="0"/>
                </a:rPr>
                <a:t>Education</a:t>
              </a:r>
            </a:p>
          </p:txBody>
        </p:sp>
        <p:sp>
          <p:nvSpPr>
            <p:cNvPr id="104" name="Oval 103">
              <a:extLst>
                <a:ext uri="{FF2B5EF4-FFF2-40B4-BE49-F238E27FC236}">
                  <a16:creationId xmlns:a16="http://schemas.microsoft.com/office/drawing/2014/main" id="{7E09FA6E-AE88-144B-8289-58D1A89D3793}"/>
                </a:ext>
              </a:extLst>
            </p:cNvPr>
            <p:cNvSpPr/>
            <p:nvPr/>
          </p:nvSpPr>
          <p:spPr>
            <a:xfrm>
              <a:off x="9603382" y="9046762"/>
              <a:ext cx="91440" cy="91440"/>
            </a:xfrm>
            <a:prstGeom prst="ellipse">
              <a:avLst/>
            </a:prstGeom>
            <a:solidFill>
              <a:schemeClr val="accent4">
                <a:lumMod val="40000"/>
                <a:lumOff val="60000"/>
              </a:schemeClr>
            </a:solidFill>
            <a:ln w="571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endParaRPr lang="en-US" sz="1000" b="1" dirty="0">
                <a:solidFill>
                  <a:schemeClr val="accent2">
                    <a:lumMod val="75000"/>
                  </a:schemeClr>
                </a:solidFill>
                <a:latin typeface="Helvetica Neue" charset="0"/>
                <a:ea typeface="Helvetica Neue" charset="0"/>
                <a:cs typeface="Helvetica Neue" charset="0"/>
              </a:endParaRPr>
            </a:p>
          </p:txBody>
        </p:sp>
        <p:sp>
          <p:nvSpPr>
            <p:cNvPr id="105" name="Oval 104">
              <a:extLst>
                <a:ext uri="{FF2B5EF4-FFF2-40B4-BE49-F238E27FC236}">
                  <a16:creationId xmlns:a16="http://schemas.microsoft.com/office/drawing/2014/main" id="{DBB1C9C2-5F4C-5C4A-957B-C6C6F0EE853B}"/>
                </a:ext>
              </a:extLst>
            </p:cNvPr>
            <p:cNvSpPr/>
            <p:nvPr/>
          </p:nvSpPr>
          <p:spPr>
            <a:xfrm>
              <a:off x="9603382" y="9327151"/>
              <a:ext cx="91440" cy="91440"/>
            </a:xfrm>
            <a:prstGeom prst="ellipse">
              <a:avLst/>
            </a:prstGeom>
            <a:solidFill>
              <a:schemeClr val="accent4">
                <a:lumMod val="40000"/>
                <a:lumOff val="60000"/>
              </a:schemeClr>
            </a:solidFill>
            <a:ln w="571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endParaRPr lang="en-US" sz="1000" b="1" dirty="0">
                <a:solidFill>
                  <a:schemeClr val="accent2">
                    <a:lumMod val="75000"/>
                  </a:schemeClr>
                </a:solidFill>
                <a:latin typeface="Helvetica Neue" charset="0"/>
                <a:ea typeface="Helvetica Neue" charset="0"/>
                <a:cs typeface="Helvetica Neue" charset="0"/>
              </a:endParaRPr>
            </a:p>
          </p:txBody>
        </p:sp>
        <p:sp>
          <p:nvSpPr>
            <p:cNvPr id="106" name="TextBox 105">
              <a:extLst>
                <a:ext uri="{FF2B5EF4-FFF2-40B4-BE49-F238E27FC236}">
                  <a16:creationId xmlns:a16="http://schemas.microsoft.com/office/drawing/2014/main" id="{0E9D6F1F-D91C-CA4D-9F3C-3BEFE7F1C300}"/>
                </a:ext>
              </a:extLst>
            </p:cNvPr>
            <p:cNvSpPr txBox="1"/>
            <p:nvPr/>
          </p:nvSpPr>
          <p:spPr>
            <a:xfrm>
              <a:off x="11789331" y="7059547"/>
              <a:ext cx="1031301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00" dirty="0">
                  <a:solidFill>
                    <a:schemeClr val="accent6">
                      <a:lumMod val="75000"/>
                    </a:schemeClr>
                  </a:solidFill>
                  <a:latin typeface="Helvetica Neue Light" panose="02000403000000020004" pitchFamily="2" charset="0"/>
                  <a:ea typeface="Helvetica Neue Light" panose="02000403000000020004" pitchFamily="2" charset="0"/>
                  <a:cs typeface="Helvetica Neue" charset="0"/>
                </a:rPr>
                <a:t>Staff meeting</a:t>
              </a:r>
            </a:p>
          </p:txBody>
        </p:sp>
        <p:sp>
          <p:nvSpPr>
            <p:cNvPr id="107" name="Oval 106">
              <a:extLst>
                <a:ext uri="{FF2B5EF4-FFF2-40B4-BE49-F238E27FC236}">
                  <a16:creationId xmlns:a16="http://schemas.microsoft.com/office/drawing/2014/main" id="{7287C230-3DC2-4648-8AE7-8D496ADAC63C}"/>
                </a:ext>
              </a:extLst>
            </p:cNvPr>
            <p:cNvSpPr/>
            <p:nvPr/>
          </p:nvSpPr>
          <p:spPr>
            <a:xfrm>
              <a:off x="9603382" y="9498868"/>
              <a:ext cx="91440" cy="91440"/>
            </a:xfrm>
            <a:prstGeom prst="ellipse">
              <a:avLst/>
            </a:prstGeom>
            <a:solidFill>
              <a:schemeClr val="accent4">
                <a:lumMod val="40000"/>
                <a:lumOff val="60000"/>
              </a:schemeClr>
            </a:solidFill>
            <a:ln w="571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endParaRPr lang="en-US" sz="1000" b="1" dirty="0">
                <a:solidFill>
                  <a:schemeClr val="accent2">
                    <a:lumMod val="75000"/>
                  </a:schemeClr>
                </a:solidFill>
                <a:latin typeface="Helvetica Neue" charset="0"/>
                <a:ea typeface="Helvetica Neue" charset="0"/>
                <a:cs typeface="Helvetica Neue" charset="0"/>
              </a:endParaRPr>
            </a:p>
          </p:txBody>
        </p:sp>
        <p:sp>
          <p:nvSpPr>
            <p:cNvPr id="108" name="TextBox 107">
              <a:extLst>
                <a:ext uri="{FF2B5EF4-FFF2-40B4-BE49-F238E27FC236}">
                  <a16:creationId xmlns:a16="http://schemas.microsoft.com/office/drawing/2014/main" id="{CEF6CAC1-A17D-704E-89D9-1F5C3C4EA5C4}"/>
                </a:ext>
              </a:extLst>
            </p:cNvPr>
            <p:cNvSpPr txBox="1"/>
            <p:nvPr/>
          </p:nvSpPr>
          <p:spPr>
            <a:xfrm>
              <a:off x="11789331" y="6887180"/>
              <a:ext cx="1031301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00" dirty="0">
                  <a:solidFill>
                    <a:schemeClr val="accent6">
                      <a:lumMod val="75000"/>
                    </a:schemeClr>
                  </a:solidFill>
                  <a:latin typeface="Helvetica Neue Light" panose="02000403000000020004" pitchFamily="2" charset="0"/>
                  <a:ea typeface="Helvetica Neue Light" panose="02000403000000020004" pitchFamily="2" charset="0"/>
                  <a:cs typeface="Helvetica Neue" charset="0"/>
                </a:rPr>
                <a:t>Champions</a:t>
              </a:r>
            </a:p>
          </p:txBody>
        </p:sp>
        <p:sp>
          <p:nvSpPr>
            <p:cNvPr id="109" name="TextBox 108">
              <a:extLst>
                <a:ext uri="{FF2B5EF4-FFF2-40B4-BE49-F238E27FC236}">
                  <a16:creationId xmlns:a16="http://schemas.microsoft.com/office/drawing/2014/main" id="{F32B1069-DE81-0743-A86D-2C1DDF4898DB}"/>
                </a:ext>
              </a:extLst>
            </p:cNvPr>
            <p:cNvSpPr txBox="1"/>
            <p:nvPr/>
          </p:nvSpPr>
          <p:spPr>
            <a:xfrm>
              <a:off x="11789331" y="6725797"/>
              <a:ext cx="1611165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00" dirty="0">
                  <a:solidFill>
                    <a:schemeClr val="accent6">
                      <a:lumMod val="75000"/>
                    </a:schemeClr>
                  </a:solidFill>
                  <a:latin typeface="Helvetica Neue Light" panose="02000403000000020004" pitchFamily="2" charset="0"/>
                  <a:ea typeface="Helvetica Neue Light" panose="02000403000000020004" pitchFamily="2" charset="0"/>
                  <a:cs typeface="Helvetica Neue" charset="0"/>
                </a:rPr>
                <a:t>Orientation meetings</a:t>
              </a:r>
            </a:p>
          </p:txBody>
        </p:sp>
        <p:cxnSp>
          <p:nvCxnSpPr>
            <p:cNvPr id="110" name="Straight Connector 109">
              <a:extLst>
                <a:ext uri="{FF2B5EF4-FFF2-40B4-BE49-F238E27FC236}">
                  <a16:creationId xmlns:a16="http://schemas.microsoft.com/office/drawing/2014/main" id="{32D3522D-AAC5-C74F-B966-BF490591ABCD}"/>
                </a:ext>
              </a:extLst>
            </p:cNvPr>
            <p:cNvCxnSpPr/>
            <p:nvPr/>
          </p:nvCxnSpPr>
          <p:spPr>
            <a:xfrm flipH="1" flipV="1">
              <a:off x="9463923" y="8997896"/>
              <a:ext cx="182880" cy="2342"/>
            </a:xfrm>
            <a:prstGeom prst="line">
              <a:avLst/>
            </a:prstGeom>
            <a:ln w="15875">
              <a:solidFill>
                <a:schemeClr val="accent4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1" name="TextBox 110">
              <a:extLst>
                <a:ext uri="{FF2B5EF4-FFF2-40B4-BE49-F238E27FC236}">
                  <a16:creationId xmlns:a16="http://schemas.microsoft.com/office/drawing/2014/main" id="{9972B57E-B8AC-0641-A0D3-ACE44AC4D2D7}"/>
                </a:ext>
              </a:extLst>
            </p:cNvPr>
            <p:cNvSpPr txBox="1"/>
            <p:nvPr/>
          </p:nvSpPr>
          <p:spPr>
            <a:xfrm>
              <a:off x="11096793" y="7987179"/>
              <a:ext cx="1031301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00" dirty="0">
                  <a:solidFill>
                    <a:schemeClr val="accent6">
                      <a:lumMod val="50000"/>
                    </a:schemeClr>
                  </a:solidFill>
                  <a:latin typeface="Helvetica Neue Light" panose="02000403000000020004" pitchFamily="2" charset="0"/>
                  <a:ea typeface="Helvetica Neue Light" panose="02000403000000020004" pitchFamily="2" charset="0"/>
                  <a:cs typeface="Helvetica Neue" charset="0"/>
                </a:rPr>
                <a:t>PT/OTFeats</a:t>
              </a:r>
            </a:p>
          </p:txBody>
        </p:sp>
        <p:cxnSp>
          <p:nvCxnSpPr>
            <p:cNvPr id="112" name="Straight Connector 111">
              <a:extLst>
                <a:ext uri="{FF2B5EF4-FFF2-40B4-BE49-F238E27FC236}">
                  <a16:creationId xmlns:a16="http://schemas.microsoft.com/office/drawing/2014/main" id="{AC27904B-4665-474F-9FD8-2FE48EA93FD6}"/>
                </a:ext>
              </a:extLst>
            </p:cNvPr>
            <p:cNvCxnSpPr/>
            <p:nvPr/>
          </p:nvCxnSpPr>
          <p:spPr>
            <a:xfrm>
              <a:off x="11063322" y="8055209"/>
              <a:ext cx="0" cy="208436"/>
            </a:xfrm>
            <a:prstGeom prst="line">
              <a:avLst/>
            </a:prstGeom>
            <a:ln w="15875">
              <a:solidFill>
                <a:srgbClr val="A6DF2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3" name="Oval 112">
              <a:extLst>
                <a:ext uri="{FF2B5EF4-FFF2-40B4-BE49-F238E27FC236}">
                  <a16:creationId xmlns:a16="http://schemas.microsoft.com/office/drawing/2014/main" id="{576D2506-5995-6244-BAFF-CA764D1AE1EF}"/>
                </a:ext>
              </a:extLst>
            </p:cNvPr>
            <p:cNvSpPr/>
            <p:nvPr/>
          </p:nvSpPr>
          <p:spPr>
            <a:xfrm>
              <a:off x="11013101" y="8059024"/>
              <a:ext cx="91440" cy="91440"/>
            </a:xfrm>
            <a:prstGeom prst="ellipse">
              <a:avLst/>
            </a:prstGeom>
            <a:solidFill>
              <a:srgbClr val="A6DF24"/>
            </a:solidFill>
            <a:ln w="571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endParaRPr lang="en-US" sz="1000" b="1" dirty="0">
                <a:solidFill>
                  <a:schemeClr val="accent2">
                    <a:lumMod val="75000"/>
                  </a:schemeClr>
                </a:solidFill>
                <a:latin typeface="Helvetica Neue" charset="0"/>
                <a:ea typeface="Helvetica Neue" charset="0"/>
                <a:cs typeface="Helvetica Neue" charset="0"/>
              </a:endParaRPr>
            </a:p>
          </p:txBody>
        </p:sp>
        <p:cxnSp>
          <p:nvCxnSpPr>
            <p:cNvPr id="114" name="Straight Connector 113">
              <a:extLst>
                <a:ext uri="{FF2B5EF4-FFF2-40B4-BE49-F238E27FC236}">
                  <a16:creationId xmlns:a16="http://schemas.microsoft.com/office/drawing/2014/main" id="{F683CFBD-2ED3-474C-A9DE-961566F31621}"/>
                </a:ext>
              </a:extLst>
            </p:cNvPr>
            <p:cNvCxnSpPr/>
            <p:nvPr/>
          </p:nvCxnSpPr>
          <p:spPr>
            <a:xfrm flipH="1">
              <a:off x="10881021" y="8263077"/>
              <a:ext cx="182880" cy="0"/>
            </a:xfrm>
            <a:prstGeom prst="line">
              <a:avLst/>
            </a:prstGeom>
            <a:ln w="15875">
              <a:solidFill>
                <a:srgbClr val="A6DF2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5" name="Oval 114">
              <a:extLst>
                <a:ext uri="{FF2B5EF4-FFF2-40B4-BE49-F238E27FC236}">
                  <a16:creationId xmlns:a16="http://schemas.microsoft.com/office/drawing/2014/main" id="{A5A89C5B-5A18-6643-A3D9-34799B787B05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0290281" y="2677151"/>
              <a:ext cx="822960" cy="822960"/>
            </a:xfrm>
            <a:prstGeom prst="ellipse">
              <a:avLst/>
            </a:prstGeom>
            <a:solidFill>
              <a:srgbClr val="FCD8E0"/>
            </a:solidFill>
            <a:ln w="571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endParaRPr lang="en-US" sz="1000" b="1" dirty="0">
                <a:solidFill>
                  <a:schemeClr val="accent2">
                    <a:lumMod val="75000"/>
                  </a:schemeClr>
                </a:solidFill>
                <a:latin typeface="Helvetica Neue" charset="0"/>
                <a:ea typeface="Helvetica Neue" charset="0"/>
                <a:cs typeface="Helvetica Neue" charset="0"/>
              </a:endParaRPr>
            </a:p>
          </p:txBody>
        </p:sp>
        <p:sp>
          <p:nvSpPr>
            <p:cNvPr id="116" name="TextBox 115">
              <a:extLst>
                <a:ext uri="{FF2B5EF4-FFF2-40B4-BE49-F238E27FC236}">
                  <a16:creationId xmlns:a16="http://schemas.microsoft.com/office/drawing/2014/main" id="{95F033A6-6C54-274A-9FBA-BC079E196436}"/>
                </a:ext>
              </a:extLst>
            </p:cNvPr>
            <p:cNvSpPr txBox="1"/>
            <p:nvPr/>
          </p:nvSpPr>
          <p:spPr>
            <a:xfrm>
              <a:off x="10243571" y="2953979"/>
              <a:ext cx="935666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000" b="1" dirty="0">
                  <a:solidFill>
                    <a:srgbClr val="EE2443"/>
                  </a:solidFill>
                  <a:latin typeface="Helvetica Neue" charset="0"/>
                  <a:ea typeface="Helvetica Neue" charset="0"/>
                  <a:cs typeface="Helvetica Neue" charset="0"/>
                </a:rPr>
                <a:t>EMR</a:t>
              </a:r>
            </a:p>
          </p:txBody>
        </p:sp>
        <p:cxnSp>
          <p:nvCxnSpPr>
            <p:cNvPr id="117" name="Straight Connector 116">
              <a:extLst>
                <a:ext uri="{FF2B5EF4-FFF2-40B4-BE49-F238E27FC236}">
                  <a16:creationId xmlns:a16="http://schemas.microsoft.com/office/drawing/2014/main" id="{D8F02AB4-166E-B948-A257-92F7EF3A803D}"/>
                </a:ext>
              </a:extLst>
            </p:cNvPr>
            <p:cNvCxnSpPr>
              <a:cxnSpLocks/>
              <a:stCxn id="24" idx="6"/>
            </p:cNvCxnSpPr>
            <p:nvPr/>
          </p:nvCxnSpPr>
          <p:spPr>
            <a:xfrm flipV="1">
              <a:off x="8248880" y="3234886"/>
              <a:ext cx="2110476" cy="1056268"/>
            </a:xfrm>
            <a:prstGeom prst="line">
              <a:avLst/>
            </a:prstGeom>
            <a:ln w="79375">
              <a:solidFill>
                <a:srgbClr val="FCD8E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18" name="Group 117">
              <a:extLst>
                <a:ext uri="{FF2B5EF4-FFF2-40B4-BE49-F238E27FC236}">
                  <a16:creationId xmlns:a16="http://schemas.microsoft.com/office/drawing/2014/main" id="{2F2C7960-10AC-D241-8B0F-71134BBE988B}"/>
                </a:ext>
              </a:extLst>
            </p:cNvPr>
            <p:cNvGrpSpPr/>
            <p:nvPr/>
          </p:nvGrpSpPr>
          <p:grpSpPr>
            <a:xfrm>
              <a:off x="8609603" y="8573779"/>
              <a:ext cx="935666" cy="822960"/>
              <a:chOff x="7339052" y="8668995"/>
              <a:chExt cx="935666" cy="822960"/>
            </a:xfrm>
          </p:grpSpPr>
          <p:sp>
            <p:nvSpPr>
              <p:cNvPr id="190" name="Oval 189">
                <a:extLst>
                  <a:ext uri="{FF2B5EF4-FFF2-40B4-BE49-F238E27FC236}">
                    <a16:creationId xmlns:a16="http://schemas.microsoft.com/office/drawing/2014/main" id="{B74A190A-4CC4-7546-A1DA-90D21C1E0023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7383830" y="8668995"/>
                <a:ext cx="822960" cy="822960"/>
              </a:xfrm>
              <a:prstGeom prst="ellipse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  <a:ln w="571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rIns="0" rtlCol="0" anchor="ctr"/>
              <a:lstStyle/>
              <a:p>
                <a:pPr algn="ctr"/>
                <a:endParaRPr lang="en-US" sz="1000" b="1" dirty="0">
                  <a:solidFill>
                    <a:schemeClr val="accent2">
                      <a:lumMod val="75000"/>
                    </a:schemeClr>
                  </a:solidFill>
                  <a:latin typeface="Helvetica Neue" charset="0"/>
                  <a:ea typeface="Helvetica Neue" charset="0"/>
                  <a:cs typeface="Helvetica Neue" charset="0"/>
                </a:endParaRPr>
              </a:p>
            </p:txBody>
          </p:sp>
          <p:sp>
            <p:nvSpPr>
              <p:cNvPr id="191" name="TextBox 190">
                <a:extLst>
                  <a:ext uri="{FF2B5EF4-FFF2-40B4-BE49-F238E27FC236}">
                    <a16:creationId xmlns:a16="http://schemas.microsoft.com/office/drawing/2014/main" id="{A3E9F6E3-DB50-B248-A693-95E817ED2521}"/>
                  </a:ext>
                </a:extLst>
              </p:cNvPr>
              <p:cNvSpPr txBox="1"/>
              <p:nvPr/>
            </p:nvSpPr>
            <p:spPr>
              <a:xfrm>
                <a:off x="7339052" y="8967067"/>
                <a:ext cx="935666" cy="24622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000" b="1" dirty="0">
                    <a:solidFill>
                      <a:schemeClr val="accent4">
                        <a:lumMod val="50000"/>
                      </a:schemeClr>
                    </a:solidFill>
                    <a:latin typeface="Helvetica Neue" charset="0"/>
                    <a:ea typeface="Helvetica Neue" charset="0"/>
                    <a:cs typeface="Helvetica Neue" charset="0"/>
                  </a:rPr>
                  <a:t>Education</a:t>
                </a:r>
              </a:p>
            </p:txBody>
          </p:sp>
        </p:grpSp>
        <p:sp>
          <p:nvSpPr>
            <p:cNvPr id="119" name="TextBox 118">
              <a:extLst>
                <a:ext uri="{FF2B5EF4-FFF2-40B4-BE49-F238E27FC236}">
                  <a16:creationId xmlns:a16="http://schemas.microsoft.com/office/drawing/2014/main" id="{45C00E7E-95FC-6343-8754-044EBF7F3316}"/>
                </a:ext>
              </a:extLst>
            </p:cNvPr>
            <p:cNvSpPr txBox="1"/>
            <p:nvPr/>
          </p:nvSpPr>
          <p:spPr>
            <a:xfrm>
              <a:off x="9674038" y="8963351"/>
              <a:ext cx="2403903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00" dirty="0">
                  <a:solidFill>
                    <a:schemeClr val="accent4">
                      <a:lumMod val="50000"/>
                    </a:schemeClr>
                  </a:solidFill>
                  <a:latin typeface="Helvetica Neue Light" panose="02000403000000020004" pitchFamily="2" charset="0"/>
                  <a:ea typeface="Helvetica Neue Light" panose="02000403000000020004" pitchFamily="2" charset="0"/>
                  <a:cs typeface="Helvetica Neue" charset="0"/>
                </a:rPr>
                <a:t>Medical student survey of family/ caregiver needs</a:t>
              </a:r>
            </a:p>
            <a:p>
              <a:r>
                <a:rPr lang="en-US" sz="1000" dirty="0">
                  <a:solidFill>
                    <a:schemeClr val="accent4">
                      <a:lumMod val="50000"/>
                    </a:schemeClr>
                  </a:solidFill>
                  <a:latin typeface="Helvetica Neue Light" panose="02000403000000020004" pitchFamily="2" charset="0"/>
                  <a:ea typeface="Helvetica Neue Light" panose="02000403000000020004" pitchFamily="2" charset="0"/>
                  <a:cs typeface="Helvetica Neue" charset="0"/>
                </a:rPr>
                <a:t>Develop website</a:t>
              </a:r>
            </a:p>
            <a:p>
              <a:r>
                <a:rPr lang="en-US" sz="1000" dirty="0">
                  <a:solidFill>
                    <a:schemeClr val="accent4">
                      <a:lumMod val="50000"/>
                    </a:schemeClr>
                  </a:solidFill>
                  <a:latin typeface="Helvetica Neue Light" panose="02000403000000020004" pitchFamily="2" charset="0"/>
                  <a:ea typeface="Helvetica Neue Light" panose="02000403000000020004" pitchFamily="2" charset="0"/>
                  <a:cs typeface="Helvetica Neue" charset="0"/>
                </a:rPr>
                <a:t>Develop EMR generated education</a:t>
              </a:r>
            </a:p>
          </p:txBody>
        </p:sp>
        <p:sp>
          <p:nvSpPr>
            <p:cNvPr id="120" name="TextBox 119">
              <a:extLst>
                <a:ext uri="{FF2B5EF4-FFF2-40B4-BE49-F238E27FC236}">
                  <a16:creationId xmlns:a16="http://schemas.microsoft.com/office/drawing/2014/main" id="{25DAA942-00D7-CA46-B4B2-02A47E9709C8}"/>
                </a:ext>
              </a:extLst>
            </p:cNvPr>
            <p:cNvSpPr txBox="1"/>
            <p:nvPr/>
          </p:nvSpPr>
          <p:spPr>
            <a:xfrm>
              <a:off x="1333441" y="1112414"/>
              <a:ext cx="3895968" cy="86177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1000" dirty="0">
                  <a:solidFill>
                    <a:srgbClr val="168CCB"/>
                  </a:solidFill>
                  <a:latin typeface="Helvetica Neue Light" panose="02000403000000020004" pitchFamily="2" charset="0"/>
                  <a:ea typeface="Helvetica Neue Light" panose="02000403000000020004" pitchFamily="2" charset="0"/>
                  <a:cs typeface="Helvetica Neue" charset="0"/>
                </a:rPr>
                <a:t>AWOL and NuDESC Screens added</a:t>
              </a:r>
            </a:p>
            <a:p>
              <a:pPr algn="r"/>
              <a:r>
                <a:rPr lang="en-US" sz="1000" dirty="0">
                  <a:solidFill>
                    <a:srgbClr val="168CCB"/>
                  </a:solidFill>
                  <a:latin typeface="Helvetica Neue Light" panose="02000403000000020004" pitchFamily="2" charset="0"/>
                  <a:ea typeface="Helvetica Neue Light" panose="02000403000000020004" pitchFamily="2" charset="0"/>
                  <a:cs typeface="Helvetica Neue" charset="0"/>
                </a:rPr>
                <a:t>Make AWOL and NuDESC mandatory</a:t>
              </a:r>
            </a:p>
            <a:p>
              <a:pPr algn="r"/>
              <a:r>
                <a:rPr lang="en-US" sz="1000" dirty="0">
                  <a:solidFill>
                    <a:srgbClr val="168CCB"/>
                  </a:solidFill>
                  <a:latin typeface="Helvetica Neue Light" panose="02000403000000020004" pitchFamily="2" charset="0"/>
                  <a:ea typeface="Helvetica Neue Light" panose="02000403000000020004" pitchFamily="2" charset="0"/>
                  <a:cs typeface="Helvetica Neue" charset="0"/>
                </a:rPr>
                <a:t>Backwards spelling of WORLD provided in all languages</a:t>
              </a:r>
            </a:p>
            <a:p>
              <a:pPr algn="r"/>
              <a:r>
                <a:rPr lang="en-US" sz="1000" dirty="0">
                  <a:solidFill>
                    <a:srgbClr val="168CCB"/>
                  </a:solidFill>
                  <a:latin typeface="Helvetica Neue Light" panose="02000403000000020004" pitchFamily="2" charset="0"/>
                  <a:ea typeface="Helvetica Neue Light" panose="02000403000000020004" pitchFamily="2" charset="0"/>
                  <a:cs typeface="Helvetica Neue" charset="0"/>
                </a:rPr>
                <a:t>Added exception for comfort care</a:t>
              </a:r>
            </a:p>
            <a:p>
              <a:pPr algn="r"/>
              <a:r>
                <a:rPr lang="en-US" sz="1000" dirty="0">
                  <a:solidFill>
                    <a:srgbClr val="168CCB"/>
                  </a:solidFill>
                  <a:latin typeface="Helvetica Neue Light" panose="02000403000000020004" pitchFamily="2" charset="0"/>
                  <a:ea typeface="Helvetica Neue Light" panose="02000403000000020004" pitchFamily="2" charset="0"/>
                  <a:cs typeface="Helvetica Neue" charset="0"/>
                </a:rPr>
                <a:t>Screens added to Kardex for nursing communication</a:t>
              </a:r>
            </a:p>
          </p:txBody>
        </p:sp>
        <p:cxnSp>
          <p:nvCxnSpPr>
            <p:cNvPr id="121" name="Straight Connector 120">
              <a:extLst>
                <a:ext uri="{FF2B5EF4-FFF2-40B4-BE49-F238E27FC236}">
                  <a16:creationId xmlns:a16="http://schemas.microsoft.com/office/drawing/2014/main" id="{51A02F04-A5FB-0E4A-9C85-C7928F077B7C}"/>
                </a:ext>
              </a:extLst>
            </p:cNvPr>
            <p:cNvCxnSpPr>
              <a:cxnSpLocks/>
            </p:cNvCxnSpPr>
            <p:nvPr/>
          </p:nvCxnSpPr>
          <p:spPr>
            <a:xfrm>
              <a:off x="5243966" y="1200151"/>
              <a:ext cx="0" cy="815621"/>
            </a:xfrm>
            <a:prstGeom prst="line">
              <a:avLst/>
            </a:prstGeom>
            <a:ln w="15875">
              <a:solidFill>
                <a:srgbClr val="A2D1EA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2" name="Oval 121">
              <a:extLst>
                <a:ext uri="{FF2B5EF4-FFF2-40B4-BE49-F238E27FC236}">
                  <a16:creationId xmlns:a16="http://schemas.microsoft.com/office/drawing/2014/main" id="{0A3734DC-6056-5048-BDDA-5C2C29A8374C}"/>
                </a:ext>
              </a:extLst>
            </p:cNvPr>
            <p:cNvSpPr/>
            <p:nvPr/>
          </p:nvSpPr>
          <p:spPr>
            <a:xfrm>
              <a:off x="5205455" y="1656593"/>
              <a:ext cx="91440" cy="91440"/>
            </a:xfrm>
            <a:prstGeom prst="ellipse">
              <a:avLst/>
            </a:prstGeom>
            <a:solidFill>
              <a:srgbClr val="A2D1EA"/>
            </a:solidFill>
            <a:ln w="571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endParaRPr lang="en-US" sz="1000" b="1" dirty="0">
                <a:solidFill>
                  <a:schemeClr val="accent2">
                    <a:lumMod val="75000"/>
                  </a:schemeClr>
                </a:solidFill>
                <a:latin typeface="Helvetica Neue" charset="0"/>
                <a:ea typeface="Helvetica Neue" charset="0"/>
                <a:cs typeface="Helvetica Neue" charset="0"/>
              </a:endParaRPr>
            </a:p>
          </p:txBody>
        </p:sp>
        <p:sp>
          <p:nvSpPr>
            <p:cNvPr id="123" name="Oval 122">
              <a:extLst>
                <a:ext uri="{FF2B5EF4-FFF2-40B4-BE49-F238E27FC236}">
                  <a16:creationId xmlns:a16="http://schemas.microsoft.com/office/drawing/2014/main" id="{97D25A04-6FE2-314C-86C8-18C1F36D90A8}"/>
                </a:ext>
              </a:extLst>
            </p:cNvPr>
            <p:cNvSpPr/>
            <p:nvPr/>
          </p:nvSpPr>
          <p:spPr>
            <a:xfrm>
              <a:off x="5205455" y="1343371"/>
              <a:ext cx="91440" cy="91440"/>
            </a:xfrm>
            <a:prstGeom prst="ellipse">
              <a:avLst/>
            </a:prstGeom>
            <a:solidFill>
              <a:srgbClr val="A2D1EA"/>
            </a:solidFill>
            <a:ln w="571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endParaRPr lang="en-US" sz="1000" b="1" dirty="0">
                <a:solidFill>
                  <a:schemeClr val="accent2">
                    <a:lumMod val="75000"/>
                  </a:schemeClr>
                </a:solidFill>
                <a:latin typeface="Helvetica Neue" charset="0"/>
                <a:ea typeface="Helvetica Neue" charset="0"/>
                <a:cs typeface="Helvetica Neue" charset="0"/>
              </a:endParaRPr>
            </a:p>
          </p:txBody>
        </p:sp>
        <p:sp>
          <p:nvSpPr>
            <p:cNvPr id="124" name="Oval 123">
              <a:extLst>
                <a:ext uri="{FF2B5EF4-FFF2-40B4-BE49-F238E27FC236}">
                  <a16:creationId xmlns:a16="http://schemas.microsoft.com/office/drawing/2014/main" id="{F9D088A6-C1AD-EB47-9024-FBF0BA23D39B}"/>
                </a:ext>
              </a:extLst>
            </p:cNvPr>
            <p:cNvSpPr/>
            <p:nvPr/>
          </p:nvSpPr>
          <p:spPr>
            <a:xfrm>
              <a:off x="5205455" y="1813203"/>
              <a:ext cx="91440" cy="91440"/>
            </a:xfrm>
            <a:prstGeom prst="ellipse">
              <a:avLst/>
            </a:prstGeom>
            <a:solidFill>
              <a:srgbClr val="A2D1EA"/>
            </a:solidFill>
            <a:ln w="571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endParaRPr lang="en-US" sz="1000" b="1" dirty="0">
                <a:solidFill>
                  <a:schemeClr val="accent2">
                    <a:lumMod val="75000"/>
                  </a:schemeClr>
                </a:solidFill>
                <a:latin typeface="Helvetica Neue" charset="0"/>
                <a:ea typeface="Helvetica Neue" charset="0"/>
                <a:cs typeface="Helvetica Neue" charset="0"/>
              </a:endParaRPr>
            </a:p>
          </p:txBody>
        </p:sp>
        <p:cxnSp>
          <p:nvCxnSpPr>
            <p:cNvPr id="125" name="Straight Connector 124">
              <a:extLst>
                <a:ext uri="{FF2B5EF4-FFF2-40B4-BE49-F238E27FC236}">
                  <a16:creationId xmlns:a16="http://schemas.microsoft.com/office/drawing/2014/main" id="{F84A894A-EB0F-EF42-B5BD-25B351FB8834}"/>
                </a:ext>
              </a:extLst>
            </p:cNvPr>
            <p:cNvCxnSpPr>
              <a:cxnSpLocks/>
              <a:stCxn id="30" idx="6"/>
            </p:cNvCxnSpPr>
            <p:nvPr/>
          </p:nvCxnSpPr>
          <p:spPr>
            <a:xfrm>
              <a:off x="9275124" y="4910501"/>
              <a:ext cx="2047872" cy="186793"/>
            </a:xfrm>
            <a:prstGeom prst="line">
              <a:avLst/>
            </a:prstGeom>
            <a:ln w="79375">
              <a:solidFill>
                <a:srgbClr val="CDC3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6" name="Oval 125">
              <a:extLst>
                <a:ext uri="{FF2B5EF4-FFF2-40B4-BE49-F238E27FC236}">
                  <a16:creationId xmlns:a16="http://schemas.microsoft.com/office/drawing/2014/main" id="{8D4D2F55-37D2-0245-9151-58856A22DE4B}"/>
                </a:ext>
              </a:extLst>
            </p:cNvPr>
            <p:cNvSpPr/>
            <p:nvPr/>
          </p:nvSpPr>
          <p:spPr>
            <a:xfrm>
              <a:off x="5205455" y="1186760"/>
              <a:ext cx="91440" cy="91440"/>
            </a:xfrm>
            <a:prstGeom prst="ellipse">
              <a:avLst/>
            </a:prstGeom>
            <a:solidFill>
              <a:srgbClr val="A2D1EA"/>
            </a:solidFill>
            <a:ln w="571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endParaRPr lang="en-US" sz="1000" b="1" dirty="0">
                <a:solidFill>
                  <a:schemeClr val="accent2">
                    <a:lumMod val="75000"/>
                  </a:schemeClr>
                </a:solidFill>
                <a:latin typeface="Helvetica Neue" charset="0"/>
                <a:ea typeface="Helvetica Neue" charset="0"/>
                <a:cs typeface="Helvetica Neue" charset="0"/>
              </a:endParaRPr>
            </a:p>
          </p:txBody>
        </p:sp>
        <p:sp>
          <p:nvSpPr>
            <p:cNvPr id="127" name="Oval 126">
              <a:extLst>
                <a:ext uri="{FF2B5EF4-FFF2-40B4-BE49-F238E27FC236}">
                  <a16:creationId xmlns:a16="http://schemas.microsoft.com/office/drawing/2014/main" id="{C1FF65D0-27AD-224A-B16F-0E7CCE289366}"/>
                </a:ext>
              </a:extLst>
            </p:cNvPr>
            <p:cNvSpPr/>
            <p:nvPr/>
          </p:nvSpPr>
          <p:spPr>
            <a:xfrm>
              <a:off x="4338312" y="2435268"/>
              <a:ext cx="91440" cy="91440"/>
            </a:xfrm>
            <a:prstGeom prst="ellipse">
              <a:avLst/>
            </a:prstGeom>
            <a:solidFill>
              <a:srgbClr val="A2D1EA"/>
            </a:solidFill>
            <a:ln w="571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endParaRPr lang="en-US" sz="1000" b="1" dirty="0">
                <a:solidFill>
                  <a:schemeClr val="accent2">
                    <a:lumMod val="75000"/>
                  </a:schemeClr>
                </a:solidFill>
                <a:latin typeface="Helvetica Neue" charset="0"/>
                <a:ea typeface="Helvetica Neue" charset="0"/>
                <a:cs typeface="Helvetica Neue" charset="0"/>
              </a:endParaRPr>
            </a:p>
          </p:txBody>
        </p:sp>
        <p:sp>
          <p:nvSpPr>
            <p:cNvPr id="128" name="Oval 127">
              <a:extLst>
                <a:ext uri="{FF2B5EF4-FFF2-40B4-BE49-F238E27FC236}">
                  <a16:creationId xmlns:a16="http://schemas.microsoft.com/office/drawing/2014/main" id="{12502A7F-CBA9-8148-99B0-B8F2E1CB2274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3571816" y="4251924"/>
              <a:ext cx="822960" cy="822960"/>
            </a:xfrm>
            <a:prstGeom prst="ellipse">
              <a:avLst/>
            </a:prstGeom>
            <a:solidFill>
              <a:srgbClr val="A2D1EA"/>
            </a:solidFill>
            <a:ln w="571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endParaRPr lang="en-US" sz="1000" dirty="0">
                <a:solidFill>
                  <a:schemeClr val="accent2">
                    <a:lumMod val="75000"/>
                  </a:schemeClr>
                </a:solidFill>
                <a:latin typeface="Helvetica Neue Light" panose="02000403000000020004" pitchFamily="2" charset="0"/>
                <a:ea typeface="Helvetica Neue Light" panose="02000403000000020004" pitchFamily="2" charset="0"/>
                <a:cs typeface="Helvetica Neue" charset="0"/>
              </a:endParaRPr>
            </a:p>
          </p:txBody>
        </p:sp>
        <p:cxnSp>
          <p:nvCxnSpPr>
            <p:cNvPr id="129" name="Straight Connector 128">
              <a:extLst>
                <a:ext uri="{FF2B5EF4-FFF2-40B4-BE49-F238E27FC236}">
                  <a16:creationId xmlns:a16="http://schemas.microsoft.com/office/drawing/2014/main" id="{1982355C-3BFD-7545-9FF7-82BC05808637}"/>
                </a:ext>
              </a:extLst>
            </p:cNvPr>
            <p:cNvCxnSpPr/>
            <p:nvPr/>
          </p:nvCxnSpPr>
          <p:spPr>
            <a:xfrm flipH="1">
              <a:off x="3383478" y="4672275"/>
              <a:ext cx="182880" cy="0"/>
            </a:xfrm>
            <a:prstGeom prst="line">
              <a:avLst/>
            </a:prstGeom>
            <a:ln w="15875">
              <a:solidFill>
                <a:srgbClr val="A2D1EA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0" name="Straight Connector 129">
              <a:extLst>
                <a:ext uri="{FF2B5EF4-FFF2-40B4-BE49-F238E27FC236}">
                  <a16:creationId xmlns:a16="http://schemas.microsoft.com/office/drawing/2014/main" id="{1B6A307F-E7D0-C84B-9759-4E20BE176278}"/>
                </a:ext>
              </a:extLst>
            </p:cNvPr>
            <p:cNvCxnSpPr>
              <a:cxnSpLocks/>
              <a:stCxn id="132" idx="4"/>
            </p:cNvCxnSpPr>
            <p:nvPr/>
          </p:nvCxnSpPr>
          <p:spPr>
            <a:xfrm>
              <a:off x="3381460" y="4099025"/>
              <a:ext cx="4416" cy="577457"/>
            </a:xfrm>
            <a:prstGeom prst="line">
              <a:avLst/>
            </a:prstGeom>
            <a:ln w="15875">
              <a:solidFill>
                <a:srgbClr val="A2D1EA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1" name="TextBox 130">
              <a:extLst>
                <a:ext uri="{FF2B5EF4-FFF2-40B4-BE49-F238E27FC236}">
                  <a16:creationId xmlns:a16="http://schemas.microsoft.com/office/drawing/2014/main" id="{C6F28408-9F90-E84A-A688-079BD33BFEC1}"/>
                </a:ext>
              </a:extLst>
            </p:cNvPr>
            <p:cNvSpPr txBox="1"/>
            <p:nvPr/>
          </p:nvSpPr>
          <p:spPr>
            <a:xfrm>
              <a:off x="1231536" y="3926859"/>
              <a:ext cx="2119743" cy="86177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1000" dirty="0">
                  <a:solidFill>
                    <a:srgbClr val="168CCB"/>
                  </a:solidFill>
                  <a:latin typeface="Helvetica Neue Light" panose="02000403000000020004" pitchFamily="2" charset="0"/>
                  <a:ea typeface="Helvetica Neue Light" panose="02000403000000020004" pitchFamily="2" charset="0"/>
                  <a:cs typeface="Helvetica Neue" charset="0"/>
                </a:rPr>
                <a:t>Feats of the Week</a:t>
              </a:r>
            </a:p>
            <a:p>
              <a:pPr algn="r"/>
              <a:r>
                <a:rPr lang="en-US" sz="1000" dirty="0">
                  <a:solidFill>
                    <a:srgbClr val="168CCB"/>
                  </a:solidFill>
                  <a:latin typeface="Helvetica Neue Light" panose="02000403000000020004" pitchFamily="2" charset="0"/>
                  <a:ea typeface="Helvetica Neue Light" panose="02000403000000020004" pitchFamily="2" charset="0"/>
                  <a:cs typeface="Helvetica Neue" charset="0"/>
                </a:rPr>
                <a:t>Nurse Champions</a:t>
              </a:r>
            </a:p>
            <a:p>
              <a:pPr algn="r"/>
              <a:r>
                <a:rPr lang="en-US" sz="1000" dirty="0">
                  <a:solidFill>
                    <a:srgbClr val="168CCB"/>
                  </a:solidFill>
                  <a:latin typeface="Helvetica Neue Light" panose="02000403000000020004" pitchFamily="2" charset="0"/>
                  <a:ea typeface="Helvetica Neue Light" panose="02000403000000020004" pitchFamily="2" charset="0"/>
                  <a:cs typeface="Helvetica Neue" charset="0"/>
                </a:rPr>
                <a:t>Daily audits</a:t>
              </a:r>
            </a:p>
            <a:p>
              <a:pPr algn="r"/>
              <a:r>
                <a:rPr lang="en-US" sz="1000" dirty="0">
                  <a:solidFill>
                    <a:srgbClr val="168CCB"/>
                  </a:solidFill>
                  <a:latin typeface="Helvetica Neue Light" panose="02000403000000020004" pitchFamily="2" charset="0"/>
                  <a:ea typeface="Helvetica Neue Light" panose="02000403000000020004" pitchFamily="2" charset="0"/>
                  <a:cs typeface="Helvetica Neue" charset="0"/>
                </a:rPr>
                <a:t>Spot checks on care bundle implementation</a:t>
              </a:r>
            </a:p>
          </p:txBody>
        </p:sp>
        <p:sp>
          <p:nvSpPr>
            <p:cNvPr id="132" name="Oval 131">
              <a:extLst>
                <a:ext uri="{FF2B5EF4-FFF2-40B4-BE49-F238E27FC236}">
                  <a16:creationId xmlns:a16="http://schemas.microsoft.com/office/drawing/2014/main" id="{7AA912A7-EC0E-A243-83F0-CCF4FC99BB1D}"/>
                </a:ext>
              </a:extLst>
            </p:cNvPr>
            <p:cNvSpPr/>
            <p:nvPr/>
          </p:nvSpPr>
          <p:spPr>
            <a:xfrm>
              <a:off x="3335740" y="4007585"/>
              <a:ext cx="91440" cy="91440"/>
            </a:xfrm>
            <a:prstGeom prst="ellipse">
              <a:avLst/>
            </a:prstGeom>
            <a:solidFill>
              <a:srgbClr val="A2D1EA"/>
            </a:solidFill>
            <a:ln w="571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endParaRPr lang="en-US" sz="1000" dirty="0">
                <a:solidFill>
                  <a:schemeClr val="accent2">
                    <a:lumMod val="75000"/>
                  </a:schemeClr>
                </a:solidFill>
                <a:latin typeface="Helvetica Neue Light" panose="02000403000000020004" pitchFamily="2" charset="0"/>
                <a:ea typeface="Helvetica Neue Light" panose="02000403000000020004" pitchFamily="2" charset="0"/>
                <a:cs typeface="Helvetica Neue" charset="0"/>
              </a:endParaRPr>
            </a:p>
          </p:txBody>
        </p:sp>
        <p:sp>
          <p:nvSpPr>
            <p:cNvPr id="133" name="Oval 132">
              <a:extLst>
                <a:ext uri="{FF2B5EF4-FFF2-40B4-BE49-F238E27FC236}">
                  <a16:creationId xmlns:a16="http://schemas.microsoft.com/office/drawing/2014/main" id="{D473B881-8027-CE45-B7B6-DE743046C83A}"/>
                </a:ext>
              </a:extLst>
            </p:cNvPr>
            <p:cNvSpPr/>
            <p:nvPr/>
          </p:nvSpPr>
          <p:spPr>
            <a:xfrm>
              <a:off x="3335740" y="4166636"/>
              <a:ext cx="91440" cy="91440"/>
            </a:xfrm>
            <a:prstGeom prst="ellipse">
              <a:avLst/>
            </a:prstGeom>
            <a:solidFill>
              <a:srgbClr val="A2D1EA"/>
            </a:solidFill>
            <a:ln w="571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endParaRPr lang="en-US" sz="1000" dirty="0">
                <a:solidFill>
                  <a:schemeClr val="accent2">
                    <a:lumMod val="75000"/>
                  </a:schemeClr>
                </a:solidFill>
                <a:latin typeface="Helvetica Neue Light" panose="02000403000000020004" pitchFamily="2" charset="0"/>
                <a:ea typeface="Helvetica Neue Light" panose="02000403000000020004" pitchFamily="2" charset="0"/>
                <a:cs typeface="Helvetica Neue" charset="0"/>
              </a:endParaRPr>
            </a:p>
          </p:txBody>
        </p:sp>
        <p:sp>
          <p:nvSpPr>
            <p:cNvPr id="134" name="Oval 133">
              <a:extLst>
                <a:ext uri="{FF2B5EF4-FFF2-40B4-BE49-F238E27FC236}">
                  <a16:creationId xmlns:a16="http://schemas.microsoft.com/office/drawing/2014/main" id="{781B4E4F-A153-3F49-A2F5-D68B65D631B9}"/>
                </a:ext>
              </a:extLst>
            </p:cNvPr>
            <p:cNvSpPr/>
            <p:nvPr/>
          </p:nvSpPr>
          <p:spPr>
            <a:xfrm>
              <a:off x="3335740" y="4324680"/>
              <a:ext cx="91440" cy="91440"/>
            </a:xfrm>
            <a:prstGeom prst="ellipse">
              <a:avLst/>
            </a:prstGeom>
            <a:solidFill>
              <a:srgbClr val="A2D1EA"/>
            </a:solidFill>
            <a:ln w="571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endParaRPr lang="en-US" sz="1000" dirty="0">
                <a:solidFill>
                  <a:schemeClr val="accent2">
                    <a:lumMod val="75000"/>
                  </a:schemeClr>
                </a:solidFill>
                <a:latin typeface="Helvetica Neue Light" panose="02000403000000020004" pitchFamily="2" charset="0"/>
                <a:ea typeface="Helvetica Neue Light" panose="02000403000000020004" pitchFamily="2" charset="0"/>
                <a:cs typeface="Helvetica Neue" charset="0"/>
              </a:endParaRPr>
            </a:p>
          </p:txBody>
        </p:sp>
        <p:sp>
          <p:nvSpPr>
            <p:cNvPr id="135" name="Oval 134">
              <a:extLst>
                <a:ext uri="{FF2B5EF4-FFF2-40B4-BE49-F238E27FC236}">
                  <a16:creationId xmlns:a16="http://schemas.microsoft.com/office/drawing/2014/main" id="{A4302111-5806-FE40-8625-2B3B87B8EF38}"/>
                </a:ext>
              </a:extLst>
            </p:cNvPr>
            <p:cNvSpPr/>
            <p:nvPr/>
          </p:nvSpPr>
          <p:spPr>
            <a:xfrm>
              <a:off x="3335740" y="4488696"/>
              <a:ext cx="91440" cy="91440"/>
            </a:xfrm>
            <a:prstGeom prst="ellipse">
              <a:avLst/>
            </a:prstGeom>
            <a:solidFill>
              <a:srgbClr val="A2D1EA"/>
            </a:solidFill>
            <a:ln w="571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endParaRPr lang="en-US" sz="1000" dirty="0">
                <a:solidFill>
                  <a:schemeClr val="accent2">
                    <a:lumMod val="75000"/>
                  </a:schemeClr>
                </a:solidFill>
                <a:latin typeface="Helvetica Neue Light" panose="02000403000000020004" pitchFamily="2" charset="0"/>
                <a:ea typeface="Helvetica Neue Light" panose="02000403000000020004" pitchFamily="2" charset="0"/>
                <a:cs typeface="Helvetica Neue" charset="0"/>
              </a:endParaRPr>
            </a:p>
          </p:txBody>
        </p:sp>
        <p:sp>
          <p:nvSpPr>
            <p:cNvPr id="136" name="TextBox 135">
              <a:extLst>
                <a:ext uri="{FF2B5EF4-FFF2-40B4-BE49-F238E27FC236}">
                  <a16:creationId xmlns:a16="http://schemas.microsoft.com/office/drawing/2014/main" id="{3C048C6C-5332-2149-9A29-959FDBAFA067}"/>
                </a:ext>
              </a:extLst>
            </p:cNvPr>
            <p:cNvSpPr txBox="1"/>
            <p:nvPr/>
          </p:nvSpPr>
          <p:spPr>
            <a:xfrm>
              <a:off x="3515463" y="4549072"/>
              <a:ext cx="935666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000" b="1" dirty="0">
                  <a:solidFill>
                    <a:schemeClr val="accent5"/>
                  </a:solidFill>
                  <a:latin typeface="Helvetica Neue" panose="02000503000000020004" pitchFamily="2" charset="0"/>
                  <a:ea typeface="Helvetica Neue" panose="02000503000000020004" pitchFamily="2" charset="0"/>
                  <a:cs typeface="Helvetica Neue" panose="02000503000000020004" pitchFamily="2" charset="0"/>
                </a:rPr>
                <a:t>Compliance</a:t>
              </a:r>
            </a:p>
          </p:txBody>
        </p:sp>
        <p:cxnSp>
          <p:nvCxnSpPr>
            <p:cNvPr id="137" name="Straight Connector 136">
              <a:extLst>
                <a:ext uri="{FF2B5EF4-FFF2-40B4-BE49-F238E27FC236}">
                  <a16:creationId xmlns:a16="http://schemas.microsoft.com/office/drawing/2014/main" id="{AB1A021C-C5C2-D74E-99CB-6B7D8F3F7262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5239951" y="2013687"/>
              <a:ext cx="291667" cy="0"/>
            </a:xfrm>
            <a:prstGeom prst="line">
              <a:avLst/>
            </a:prstGeom>
            <a:ln w="15875">
              <a:solidFill>
                <a:schemeClr val="accent1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38" name="Group 137">
              <a:extLst>
                <a:ext uri="{FF2B5EF4-FFF2-40B4-BE49-F238E27FC236}">
                  <a16:creationId xmlns:a16="http://schemas.microsoft.com/office/drawing/2014/main" id="{2E3E8E73-7BD7-3749-B617-E0173D517536}"/>
                </a:ext>
              </a:extLst>
            </p:cNvPr>
            <p:cNvGrpSpPr/>
            <p:nvPr/>
          </p:nvGrpSpPr>
          <p:grpSpPr>
            <a:xfrm>
              <a:off x="6230859" y="1110429"/>
              <a:ext cx="1035505" cy="822960"/>
              <a:chOff x="4792345" y="1535485"/>
              <a:chExt cx="1035505" cy="822960"/>
            </a:xfrm>
          </p:grpSpPr>
          <p:sp>
            <p:nvSpPr>
              <p:cNvPr id="188" name="Oval 187">
                <a:extLst>
                  <a:ext uri="{FF2B5EF4-FFF2-40B4-BE49-F238E27FC236}">
                    <a16:creationId xmlns:a16="http://schemas.microsoft.com/office/drawing/2014/main" id="{F421F795-FE6A-4A44-AB4F-393983666658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4894215" y="1535485"/>
                <a:ext cx="822960" cy="822960"/>
              </a:xfrm>
              <a:prstGeom prst="ellipse">
                <a:avLst/>
              </a:prstGeom>
              <a:solidFill>
                <a:srgbClr val="A2D1EA"/>
              </a:solidFill>
              <a:ln w="571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rIns="0" rtlCol="0" anchor="ctr"/>
              <a:lstStyle/>
              <a:p>
                <a:pPr algn="ctr"/>
                <a:endParaRPr lang="en-US" sz="1000" b="1" dirty="0">
                  <a:solidFill>
                    <a:schemeClr val="accent2">
                      <a:lumMod val="75000"/>
                    </a:schemeClr>
                  </a:solidFill>
                  <a:latin typeface="Helvetica Neue" charset="0"/>
                  <a:ea typeface="Helvetica Neue" charset="0"/>
                  <a:cs typeface="Helvetica Neue" charset="0"/>
                </a:endParaRPr>
              </a:p>
            </p:txBody>
          </p:sp>
          <p:sp>
            <p:nvSpPr>
              <p:cNvPr id="189" name="TextBox 188">
                <a:extLst>
                  <a:ext uri="{FF2B5EF4-FFF2-40B4-BE49-F238E27FC236}">
                    <a16:creationId xmlns:a16="http://schemas.microsoft.com/office/drawing/2014/main" id="{C8A31458-DA18-D845-A2B8-5AC46883C83D}"/>
                  </a:ext>
                </a:extLst>
              </p:cNvPr>
              <p:cNvSpPr txBox="1"/>
              <p:nvPr/>
            </p:nvSpPr>
            <p:spPr>
              <a:xfrm>
                <a:off x="4792345" y="1629337"/>
                <a:ext cx="1035505" cy="55399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000" b="1" dirty="0">
                    <a:solidFill>
                      <a:srgbClr val="168CCB"/>
                    </a:solidFill>
                    <a:latin typeface="Helvetica Neue" charset="0"/>
                    <a:ea typeface="Helvetica Neue" charset="0"/>
                    <a:cs typeface="Helvetica Neue" charset="0"/>
                  </a:rPr>
                  <a:t>RN satisfaction monitoring</a:t>
                </a:r>
              </a:p>
            </p:txBody>
          </p:sp>
        </p:grpSp>
        <p:cxnSp>
          <p:nvCxnSpPr>
            <p:cNvPr id="139" name="Straight Connector 138">
              <a:extLst>
                <a:ext uri="{FF2B5EF4-FFF2-40B4-BE49-F238E27FC236}">
                  <a16:creationId xmlns:a16="http://schemas.microsoft.com/office/drawing/2014/main" id="{712D9262-319F-1341-ACF4-B83A842846AD}"/>
                </a:ext>
              </a:extLst>
            </p:cNvPr>
            <p:cNvCxnSpPr/>
            <p:nvPr/>
          </p:nvCxnSpPr>
          <p:spPr>
            <a:xfrm>
              <a:off x="6717741" y="853035"/>
              <a:ext cx="0" cy="251911"/>
            </a:xfrm>
            <a:prstGeom prst="line">
              <a:avLst/>
            </a:prstGeom>
            <a:ln w="15875">
              <a:solidFill>
                <a:schemeClr val="accent1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0" name="Oval 139">
              <a:extLst>
                <a:ext uri="{FF2B5EF4-FFF2-40B4-BE49-F238E27FC236}">
                  <a16:creationId xmlns:a16="http://schemas.microsoft.com/office/drawing/2014/main" id="{A4EB4F9A-7D7B-1E41-AD84-447428E46034}"/>
                </a:ext>
              </a:extLst>
            </p:cNvPr>
            <p:cNvSpPr/>
            <p:nvPr/>
          </p:nvSpPr>
          <p:spPr>
            <a:xfrm>
              <a:off x="6673684" y="811212"/>
              <a:ext cx="91440" cy="91440"/>
            </a:xfrm>
            <a:prstGeom prst="ellipse">
              <a:avLst/>
            </a:prstGeom>
            <a:solidFill>
              <a:schemeClr val="accent1">
                <a:lumMod val="40000"/>
                <a:lumOff val="60000"/>
              </a:schemeClr>
            </a:solidFill>
            <a:ln w="571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endParaRPr lang="en-US" sz="1000" b="1" dirty="0">
                <a:solidFill>
                  <a:schemeClr val="accent2">
                    <a:lumMod val="75000"/>
                  </a:schemeClr>
                </a:solidFill>
                <a:latin typeface="Helvetica Neue" charset="0"/>
                <a:ea typeface="Helvetica Neue" charset="0"/>
                <a:cs typeface="Helvetica Neue" charset="0"/>
              </a:endParaRPr>
            </a:p>
          </p:txBody>
        </p:sp>
        <p:sp>
          <p:nvSpPr>
            <p:cNvPr id="141" name="TextBox 140">
              <a:extLst>
                <a:ext uri="{FF2B5EF4-FFF2-40B4-BE49-F238E27FC236}">
                  <a16:creationId xmlns:a16="http://schemas.microsoft.com/office/drawing/2014/main" id="{48387D5E-F6FF-F14A-A82F-AB6853792359}"/>
                </a:ext>
              </a:extLst>
            </p:cNvPr>
            <p:cNvSpPr txBox="1"/>
            <p:nvPr/>
          </p:nvSpPr>
          <p:spPr>
            <a:xfrm>
              <a:off x="5244546" y="722796"/>
              <a:ext cx="1428279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1000" dirty="0">
                  <a:solidFill>
                    <a:srgbClr val="168CCB"/>
                  </a:solidFill>
                  <a:latin typeface="Helvetica Neue Light" panose="02000403000000020004" pitchFamily="2" charset="0"/>
                  <a:ea typeface="Helvetica Neue Light" panose="02000403000000020004" pitchFamily="2" charset="0"/>
                  <a:cs typeface="Helvetica Neue" charset="0"/>
                </a:rPr>
                <a:t>Periodic satisfaction surveys </a:t>
              </a:r>
            </a:p>
            <a:p>
              <a:pPr algn="r"/>
              <a:endParaRPr lang="en-US" sz="1000" dirty="0">
                <a:solidFill>
                  <a:srgbClr val="168CCB"/>
                </a:solidFill>
                <a:latin typeface="Helvetica Neue Light" panose="02000403000000020004" pitchFamily="2" charset="0"/>
                <a:ea typeface="Helvetica Neue Light" panose="02000403000000020004" pitchFamily="2" charset="0"/>
                <a:cs typeface="Helvetica Neue" charset="0"/>
              </a:endParaRPr>
            </a:p>
          </p:txBody>
        </p:sp>
        <p:grpSp>
          <p:nvGrpSpPr>
            <p:cNvPr id="142" name="Group 141">
              <a:extLst>
                <a:ext uri="{FF2B5EF4-FFF2-40B4-BE49-F238E27FC236}">
                  <a16:creationId xmlns:a16="http://schemas.microsoft.com/office/drawing/2014/main" id="{AAB9FDEB-CAC5-EE4A-A874-6B2FEBB7F5D5}"/>
                </a:ext>
              </a:extLst>
            </p:cNvPr>
            <p:cNvGrpSpPr/>
            <p:nvPr/>
          </p:nvGrpSpPr>
          <p:grpSpPr>
            <a:xfrm>
              <a:off x="7468114" y="8685295"/>
              <a:ext cx="935666" cy="822960"/>
              <a:chOff x="6115944" y="8662609"/>
              <a:chExt cx="935666" cy="822960"/>
            </a:xfrm>
          </p:grpSpPr>
          <p:sp>
            <p:nvSpPr>
              <p:cNvPr id="186" name="Oval 185">
                <a:extLst>
                  <a:ext uri="{FF2B5EF4-FFF2-40B4-BE49-F238E27FC236}">
                    <a16:creationId xmlns:a16="http://schemas.microsoft.com/office/drawing/2014/main" id="{B83E83D6-DE5D-9B4E-86FA-9DAC5C55813A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6172914" y="8662609"/>
                <a:ext cx="822960" cy="822960"/>
              </a:xfrm>
              <a:prstGeom prst="ellipse">
                <a:avLst/>
              </a:prstGeom>
              <a:solidFill>
                <a:schemeClr val="accent2">
                  <a:lumMod val="40000"/>
                  <a:lumOff val="60000"/>
                </a:schemeClr>
              </a:solidFill>
              <a:ln w="571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rIns="0" rtlCol="0" anchor="ctr"/>
              <a:lstStyle/>
              <a:p>
                <a:pPr algn="ctr"/>
                <a:endParaRPr lang="en-US" sz="1000" b="1" dirty="0">
                  <a:solidFill>
                    <a:schemeClr val="accent2">
                      <a:lumMod val="75000"/>
                    </a:schemeClr>
                  </a:solidFill>
                  <a:latin typeface="Helvetica Neue" charset="0"/>
                  <a:ea typeface="Helvetica Neue" charset="0"/>
                  <a:cs typeface="Helvetica Neue" charset="0"/>
                </a:endParaRPr>
              </a:p>
            </p:txBody>
          </p:sp>
          <p:sp>
            <p:nvSpPr>
              <p:cNvPr id="187" name="TextBox 186">
                <a:extLst>
                  <a:ext uri="{FF2B5EF4-FFF2-40B4-BE49-F238E27FC236}">
                    <a16:creationId xmlns:a16="http://schemas.microsoft.com/office/drawing/2014/main" id="{266BCE00-8B70-D340-94FD-5AB7B76930A5}"/>
                  </a:ext>
                </a:extLst>
              </p:cNvPr>
              <p:cNvSpPr txBox="1"/>
              <p:nvPr/>
            </p:nvSpPr>
            <p:spPr>
              <a:xfrm>
                <a:off x="6115944" y="8953701"/>
                <a:ext cx="935666" cy="24622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000" b="1" dirty="0">
                    <a:solidFill>
                      <a:schemeClr val="accent2">
                        <a:lumMod val="75000"/>
                      </a:schemeClr>
                    </a:solidFill>
                    <a:latin typeface="Helvetica Neue" charset="0"/>
                    <a:ea typeface="Helvetica Neue" charset="0"/>
                    <a:cs typeface="Helvetica Neue" charset="0"/>
                  </a:rPr>
                  <a:t>Compliance</a:t>
                </a:r>
              </a:p>
            </p:txBody>
          </p:sp>
        </p:grpSp>
        <p:sp>
          <p:nvSpPr>
            <p:cNvPr id="143" name="TextBox 142">
              <a:extLst>
                <a:ext uri="{FF2B5EF4-FFF2-40B4-BE49-F238E27FC236}">
                  <a16:creationId xmlns:a16="http://schemas.microsoft.com/office/drawing/2014/main" id="{DCC7A93E-659E-034B-A928-51F52F8DDF04}"/>
                </a:ext>
              </a:extLst>
            </p:cNvPr>
            <p:cNvSpPr txBox="1"/>
            <p:nvPr/>
          </p:nvSpPr>
          <p:spPr>
            <a:xfrm>
              <a:off x="11335914" y="2372015"/>
              <a:ext cx="3019411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00" dirty="0">
                  <a:solidFill>
                    <a:srgbClr val="EE2443"/>
                  </a:solidFill>
                  <a:latin typeface="Helvetica Neue Light" panose="02000403000000020004" pitchFamily="2" charset="0"/>
                  <a:ea typeface="Helvetica Neue Light" panose="02000403000000020004" pitchFamily="2" charset="0"/>
                  <a:cs typeface="Helvetica Neue" charset="0"/>
                </a:rPr>
                <a:t>Orderset added</a:t>
              </a:r>
            </a:p>
            <a:p>
              <a:r>
                <a:rPr lang="en-US" sz="1000" dirty="0">
                  <a:solidFill>
                    <a:srgbClr val="EE2443"/>
                  </a:solidFill>
                  <a:latin typeface="Helvetica Neue Light" panose="02000403000000020004" pitchFamily="2" charset="0"/>
                  <a:ea typeface="Helvetica Neue Light" panose="02000403000000020004" pitchFamily="2" charset="0"/>
                  <a:cs typeface="Helvetica Neue" charset="0"/>
                </a:rPr>
                <a:t>Pharmacy note added</a:t>
              </a:r>
            </a:p>
            <a:p>
              <a:r>
                <a:rPr lang="en-US" sz="1000" dirty="0">
                  <a:solidFill>
                    <a:srgbClr val="EE2443"/>
                  </a:solidFill>
                  <a:latin typeface="Helvetica Neue Light" panose="02000403000000020004" pitchFamily="2" charset="0"/>
                  <a:ea typeface="Helvetica Neue Light" panose="02000403000000020004" pitchFamily="2" charset="0"/>
                  <a:cs typeface="Helvetica Neue" charset="0"/>
                </a:rPr>
                <a:t>Deliriogenic med list added</a:t>
              </a:r>
            </a:p>
            <a:p>
              <a:r>
                <a:rPr lang="en-US" sz="1000" dirty="0">
                  <a:solidFill>
                    <a:srgbClr val="EE2443"/>
                  </a:solidFill>
                  <a:latin typeface="Helvetica Neue Light" panose="02000403000000020004" pitchFamily="2" charset="0"/>
                  <a:ea typeface="Helvetica Neue Light" panose="02000403000000020004" pitchFamily="2" charset="0"/>
                  <a:cs typeface="Helvetica Neue" charset="0"/>
                </a:rPr>
                <a:t>Added screening results to PAF columns, comp flow sheets and patient reports</a:t>
              </a:r>
            </a:p>
            <a:p>
              <a:endParaRPr lang="en-US" sz="1000" dirty="0">
                <a:solidFill>
                  <a:schemeClr val="accent1">
                    <a:lumMod val="75000"/>
                  </a:schemeClr>
                </a:solidFill>
                <a:latin typeface="Helvetica Neue Light" panose="02000403000000020004" pitchFamily="2" charset="0"/>
                <a:ea typeface="Helvetica Neue Light" panose="02000403000000020004" pitchFamily="2" charset="0"/>
                <a:cs typeface="Helvetica Neue" charset="0"/>
              </a:endParaRPr>
            </a:p>
          </p:txBody>
        </p:sp>
        <p:cxnSp>
          <p:nvCxnSpPr>
            <p:cNvPr id="144" name="Straight Connector 143">
              <a:extLst>
                <a:ext uri="{FF2B5EF4-FFF2-40B4-BE49-F238E27FC236}">
                  <a16:creationId xmlns:a16="http://schemas.microsoft.com/office/drawing/2014/main" id="{7D04CF4A-9E24-2D43-88CB-BA079F72D94B}"/>
                </a:ext>
              </a:extLst>
            </p:cNvPr>
            <p:cNvCxnSpPr/>
            <p:nvPr/>
          </p:nvCxnSpPr>
          <p:spPr>
            <a:xfrm>
              <a:off x="11291180" y="2545832"/>
              <a:ext cx="0" cy="548640"/>
            </a:xfrm>
            <a:prstGeom prst="line">
              <a:avLst/>
            </a:prstGeom>
            <a:ln w="15875">
              <a:solidFill>
                <a:srgbClr val="FCD8E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5" name="Oval 144">
              <a:extLst>
                <a:ext uri="{FF2B5EF4-FFF2-40B4-BE49-F238E27FC236}">
                  <a16:creationId xmlns:a16="http://schemas.microsoft.com/office/drawing/2014/main" id="{BB9D8458-0A74-3B4F-BC08-2A413E130119}"/>
                </a:ext>
              </a:extLst>
            </p:cNvPr>
            <p:cNvSpPr/>
            <p:nvPr/>
          </p:nvSpPr>
          <p:spPr>
            <a:xfrm>
              <a:off x="11243283" y="2754048"/>
              <a:ext cx="91440" cy="91440"/>
            </a:xfrm>
            <a:prstGeom prst="ellipse">
              <a:avLst/>
            </a:prstGeom>
            <a:solidFill>
              <a:srgbClr val="FCD8E0"/>
            </a:solidFill>
            <a:ln w="571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endParaRPr lang="en-US" sz="1000" dirty="0">
                <a:solidFill>
                  <a:schemeClr val="accent2">
                    <a:lumMod val="75000"/>
                  </a:schemeClr>
                </a:solidFill>
                <a:latin typeface="Helvetica Neue Light" panose="02000403000000020004" pitchFamily="2" charset="0"/>
                <a:ea typeface="Helvetica Neue Light" panose="02000403000000020004" pitchFamily="2" charset="0"/>
                <a:cs typeface="Helvetica Neue" charset="0"/>
              </a:endParaRPr>
            </a:p>
          </p:txBody>
        </p:sp>
        <p:sp>
          <p:nvSpPr>
            <p:cNvPr id="146" name="Oval 145">
              <a:extLst>
                <a:ext uri="{FF2B5EF4-FFF2-40B4-BE49-F238E27FC236}">
                  <a16:creationId xmlns:a16="http://schemas.microsoft.com/office/drawing/2014/main" id="{8023DAD2-EB58-DE48-B4ED-075365B07F6F}"/>
                </a:ext>
              </a:extLst>
            </p:cNvPr>
            <p:cNvSpPr/>
            <p:nvPr/>
          </p:nvSpPr>
          <p:spPr>
            <a:xfrm>
              <a:off x="11243283" y="2594322"/>
              <a:ext cx="91440" cy="91440"/>
            </a:xfrm>
            <a:prstGeom prst="ellipse">
              <a:avLst/>
            </a:prstGeom>
            <a:solidFill>
              <a:srgbClr val="FCD8E0"/>
            </a:solidFill>
            <a:ln w="571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endParaRPr lang="en-US" sz="1000" dirty="0">
                <a:solidFill>
                  <a:schemeClr val="accent2">
                    <a:lumMod val="75000"/>
                  </a:schemeClr>
                </a:solidFill>
                <a:latin typeface="Helvetica Neue Light" panose="02000403000000020004" pitchFamily="2" charset="0"/>
                <a:ea typeface="Helvetica Neue Light" panose="02000403000000020004" pitchFamily="2" charset="0"/>
                <a:cs typeface="Helvetica Neue" charset="0"/>
              </a:endParaRPr>
            </a:p>
          </p:txBody>
        </p:sp>
        <p:cxnSp>
          <p:nvCxnSpPr>
            <p:cNvPr id="147" name="Straight Connector 146">
              <a:extLst>
                <a:ext uri="{FF2B5EF4-FFF2-40B4-BE49-F238E27FC236}">
                  <a16:creationId xmlns:a16="http://schemas.microsoft.com/office/drawing/2014/main" id="{365A11B6-9738-2F40-A65F-779A94C32737}"/>
                </a:ext>
              </a:extLst>
            </p:cNvPr>
            <p:cNvCxnSpPr/>
            <p:nvPr/>
          </p:nvCxnSpPr>
          <p:spPr>
            <a:xfrm flipH="1">
              <a:off x="11111323" y="3104891"/>
              <a:ext cx="182880" cy="0"/>
            </a:xfrm>
            <a:prstGeom prst="line">
              <a:avLst/>
            </a:prstGeom>
            <a:ln w="15875">
              <a:solidFill>
                <a:srgbClr val="FCD8E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8" name="Oval 147">
              <a:extLst>
                <a:ext uri="{FF2B5EF4-FFF2-40B4-BE49-F238E27FC236}">
                  <a16:creationId xmlns:a16="http://schemas.microsoft.com/office/drawing/2014/main" id="{CC2318B2-BA50-554A-ABB7-4900B6522D7F}"/>
                </a:ext>
              </a:extLst>
            </p:cNvPr>
            <p:cNvSpPr/>
            <p:nvPr/>
          </p:nvSpPr>
          <p:spPr>
            <a:xfrm>
              <a:off x="11243283" y="2446280"/>
              <a:ext cx="91440" cy="91440"/>
            </a:xfrm>
            <a:prstGeom prst="ellipse">
              <a:avLst/>
            </a:prstGeom>
            <a:solidFill>
              <a:srgbClr val="FCD8E0"/>
            </a:solidFill>
            <a:ln w="571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endParaRPr lang="en-US" sz="1000" dirty="0">
                <a:solidFill>
                  <a:schemeClr val="accent2">
                    <a:lumMod val="75000"/>
                  </a:schemeClr>
                </a:solidFill>
                <a:latin typeface="Helvetica Neue Light" panose="02000403000000020004" pitchFamily="2" charset="0"/>
                <a:ea typeface="Helvetica Neue Light" panose="02000403000000020004" pitchFamily="2" charset="0"/>
                <a:cs typeface="Helvetica Neue" charset="0"/>
              </a:endParaRPr>
            </a:p>
          </p:txBody>
        </p:sp>
        <p:sp>
          <p:nvSpPr>
            <p:cNvPr id="149" name="Oval 148">
              <a:extLst>
                <a:ext uri="{FF2B5EF4-FFF2-40B4-BE49-F238E27FC236}">
                  <a16:creationId xmlns:a16="http://schemas.microsoft.com/office/drawing/2014/main" id="{2A839E1F-0020-554C-A0E4-446EC76B9246}"/>
                </a:ext>
              </a:extLst>
            </p:cNvPr>
            <p:cNvSpPr/>
            <p:nvPr/>
          </p:nvSpPr>
          <p:spPr>
            <a:xfrm>
              <a:off x="11243283" y="2893386"/>
              <a:ext cx="91440" cy="91440"/>
            </a:xfrm>
            <a:prstGeom prst="ellipse">
              <a:avLst/>
            </a:prstGeom>
            <a:solidFill>
              <a:srgbClr val="FCD8E0"/>
            </a:solidFill>
            <a:ln w="571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endParaRPr lang="en-US" sz="1000" dirty="0">
                <a:solidFill>
                  <a:schemeClr val="accent2">
                    <a:lumMod val="75000"/>
                  </a:schemeClr>
                </a:solidFill>
                <a:latin typeface="Helvetica Neue Light" panose="02000403000000020004" pitchFamily="2" charset="0"/>
                <a:ea typeface="Helvetica Neue Light" panose="02000403000000020004" pitchFamily="2" charset="0"/>
                <a:cs typeface="Helvetica Neue" charset="0"/>
              </a:endParaRPr>
            </a:p>
          </p:txBody>
        </p:sp>
        <p:sp>
          <p:nvSpPr>
            <p:cNvPr id="150" name="Oval 149">
              <a:extLst>
                <a:ext uri="{FF2B5EF4-FFF2-40B4-BE49-F238E27FC236}">
                  <a16:creationId xmlns:a16="http://schemas.microsoft.com/office/drawing/2014/main" id="{1C41BF38-3AD4-9242-8FFE-8D268BE6B4AC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1090395" y="3645673"/>
              <a:ext cx="822960" cy="822960"/>
            </a:xfrm>
            <a:prstGeom prst="ellipse">
              <a:avLst/>
            </a:prstGeom>
            <a:solidFill>
              <a:srgbClr val="CDC3FF"/>
            </a:solidFill>
            <a:ln w="571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endParaRPr lang="en-US" sz="1000" b="1" dirty="0">
                <a:solidFill>
                  <a:schemeClr val="accent2">
                    <a:lumMod val="75000"/>
                  </a:schemeClr>
                </a:solidFill>
                <a:latin typeface="Helvetica Neue" charset="0"/>
                <a:ea typeface="Helvetica Neue" charset="0"/>
                <a:cs typeface="Helvetica Neue" charset="0"/>
              </a:endParaRPr>
            </a:p>
          </p:txBody>
        </p:sp>
        <p:sp>
          <p:nvSpPr>
            <p:cNvPr id="151" name="TextBox 150">
              <a:extLst>
                <a:ext uri="{FF2B5EF4-FFF2-40B4-BE49-F238E27FC236}">
                  <a16:creationId xmlns:a16="http://schemas.microsoft.com/office/drawing/2014/main" id="{E44ACBEF-EDE6-3A49-8CBB-B999FF6E6685}"/>
                </a:ext>
              </a:extLst>
            </p:cNvPr>
            <p:cNvSpPr txBox="1"/>
            <p:nvPr/>
          </p:nvSpPr>
          <p:spPr>
            <a:xfrm>
              <a:off x="12111199" y="3743399"/>
              <a:ext cx="2312483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00" dirty="0">
                  <a:solidFill>
                    <a:srgbClr val="6767AB"/>
                  </a:solidFill>
                  <a:latin typeface="Helvetica Neue Light" panose="02000403000000020004" pitchFamily="2" charset="0"/>
                  <a:ea typeface="Helvetica Neue Light" panose="02000403000000020004" pitchFamily="2" charset="0"/>
                  <a:cs typeface="Helvetica Neue" charset="0"/>
                </a:rPr>
                <a:t>Deliriogenic med list added</a:t>
              </a:r>
            </a:p>
            <a:p>
              <a:r>
                <a:rPr lang="en-US" sz="1000" dirty="0">
                  <a:solidFill>
                    <a:srgbClr val="6767AB"/>
                  </a:solidFill>
                  <a:latin typeface="Helvetica Neue Light" panose="02000403000000020004" pitchFamily="2" charset="0"/>
                  <a:ea typeface="Helvetica Neue Light" panose="02000403000000020004" pitchFamily="2" charset="0"/>
                  <a:cs typeface="Helvetica Neue" charset="0"/>
                </a:rPr>
                <a:t>Pharmacy note added to workflow</a:t>
              </a:r>
            </a:p>
          </p:txBody>
        </p:sp>
        <p:cxnSp>
          <p:nvCxnSpPr>
            <p:cNvPr id="152" name="Straight Connector 151">
              <a:extLst>
                <a:ext uri="{FF2B5EF4-FFF2-40B4-BE49-F238E27FC236}">
                  <a16:creationId xmlns:a16="http://schemas.microsoft.com/office/drawing/2014/main" id="{4F02FD15-7449-9E43-94E5-81BFF2A40F3D}"/>
                </a:ext>
              </a:extLst>
            </p:cNvPr>
            <p:cNvCxnSpPr/>
            <p:nvPr/>
          </p:nvCxnSpPr>
          <p:spPr>
            <a:xfrm flipH="1" flipV="1">
              <a:off x="11913674" y="4092506"/>
              <a:ext cx="182880" cy="2342"/>
            </a:xfrm>
            <a:prstGeom prst="line">
              <a:avLst/>
            </a:prstGeom>
            <a:ln w="15875">
              <a:solidFill>
                <a:srgbClr val="CDC3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3" name="Straight Connector 152">
              <a:extLst>
                <a:ext uri="{FF2B5EF4-FFF2-40B4-BE49-F238E27FC236}">
                  <a16:creationId xmlns:a16="http://schemas.microsoft.com/office/drawing/2014/main" id="{67D4E9F7-597C-F345-B6F5-8764DAB30F2B}"/>
                </a:ext>
              </a:extLst>
            </p:cNvPr>
            <p:cNvCxnSpPr>
              <a:cxnSpLocks/>
            </p:cNvCxnSpPr>
            <p:nvPr/>
          </p:nvCxnSpPr>
          <p:spPr>
            <a:xfrm>
              <a:off x="12094069" y="3840355"/>
              <a:ext cx="3192" cy="241046"/>
            </a:xfrm>
            <a:prstGeom prst="line">
              <a:avLst/>
            </a:prstGeom>
            <a:ln w="15875">
              <a:solidFill>
                <a:srgbClr val="CDC3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4" name="Oval 153">
              <a:extLst>
                <a:ext uri="{FF2B5EF4-FFF2-40B4-BE49-F238E27FC236}">
                  <a16:creationId xmlns:a16="http://schemas.microsoft.com/office/drawing/2014/main" id="{55A2A967-EA72-B949-88F3-889A527114D4}"/>
                </a:ext>
              </a:extLst>
            </p:cNvPr>
            <p:cNvSpPr/>
            <p:nvPr/>
          </p:nvSpPr>
          <p:spPr>
            <a:xfrm>
              <a:off x="12050391" y="3819672"/>
              <a:ext cx="91440" cy="91440"/>
            </a:xfrm>
            <a:prstGeom prst="ellipse">
              <a:avLst/>
            </a:prstGeom>
            <a:solidFill>
              <a:srgbClr val="CDC3FF"/>
            </a:solidFill>
            <a:ln w="571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endParaRPr lang="en-US" sz="1000" b="1" dirty="0">
                <a:solidFill>
                  <a:schemeClr val="accent2">
                    <a:lumMod val="75000"/>
                  </a:schemeClr>
                </a:solidFill>
                <a:latin typeface="Helvetica Neue" charset="0"/>
                <a:ea typeface="Helvetica Neue" charset="0"/>
                <a:cs typeface="Helvetica Neue" charset="0"/>
              </a:endParaRPr>
            </a:p>
          </p:txBody>
        </p:sp>
        <p:sp>
          <p:nvSpPr>
            <p:cNvPr id="155" name="TextBox 154">
              <a:extLst>
                <a:ext uri="{FF2B5EF4-FFF2-40B4-BE49-F238E27FC236}">
                  <a16:creationId xmlns:a16="http://schemas.microsoft.com/office/drawing/2014/main" id="{EBBA4A3D-C2CE-CB41-AE27-8DA775873F1E}"/>
                </a:ext>
              </a:extLst>
            </p:cNvPr>
            <p:cNvSpPr txBox="1"/>
            <p:nvPr/>
          </p:nvSpPr>
          <p:spPr>
            <a:xfrm>
              <a:off x="11041280" y="3930185"/>
              <a:ext cx="935666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000" b="1" dirty="0">
                  <a:solidFill>
                    <a:srgbClr val="6767AB"/>
                  </a:solidFill>
                  <a:latin typeface="Helvetica Neue" charset="0"/>
                  <a:ea typeface="Helvetica Neue" charset="0"/>
                  <a:cs typeface="Helvetica Neue" charset="0"/>
                </a:rPr>
                <a:t>EMR</a:t>
              </a:r>
            </a:p>
          </p:txBody>
        </p:sp>
        <p:sp>
          <p:nvSpPr>
            <p:cNvPr id="156" name="Oval 155">
              <a:extLst>
                <a:ext uri="{FF2B5EF4-FFF2-40B4-BE49-F238E27FC236}">
                  <a16:creationId xmlns:a16="http://schemas.microsoft.com/office/drawing/2014/main" id="{F6E57541-2289-A24B-9701-780AC1883004}"/>
                </a:ext>
              </a:extLst>
            </p:cNvPr>
            <p:cNvSpPr/>
            <p:nvPr/>
          </p:nvSpPr>
          <p:spPr>
            <a:xfrm>
              <a:off x="12051541" y="3972072"/>
              <a:ext cx="91440" cy="91440"/>
            </a:xfrm>
            <a:prstGeom prst="ellipse">
              <a:avLst/>
            </a:prstGeom>
            <a:solidFill>
              <a:srgbClr val="CDC3FF"/>
            </a:solidFill>
            <a:ln w="571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endParaRPr lang="en-US" sz="1000" b="1" dirty="0">
                <a:solidFill>
                  <a:schemeClr val="accent2">
                    <a:lumMod val="75000"/>
                  </a:schemeClr>
                </a:solidFill>
                <a:latin typeface="Helvetica Neue" charset="0"/>
                <a:ea typeface="Helvetica Neue" charset="0"/>
                <a:cs typeface="Helvetica Neue" charset="0"/>
              </a:endParaRPr>
            </a:p>
          </p:txBody>
        </p:sp>
        <p:cxnSp>
          <p:nvCxnSpPr>
            <p:cNvPr id="157" name="Straight Connector 156">
              <a:extLst>
                <a:ext uri="{FF2B5EF4-FFF2-40B4-BE49-F238E27FC236}">
                  <a16:creationId xmlns:a16="http://schemas.microsoft.com/office/drawing/2014/main" id="{B4254F99-9BBF-BD49-ACCC-F5351EAC00F9}"/>
                </a:ext>
              </a:extLst>
            </p:cNvPr>
            <p:cNvCxnSpPr>
              <a:cxnSpLocks/>
            </p:cNvCxnSpPr>
            <p:nvPr/>
          </p:nvCxnSpPr>
          <p:spPr>
            <a:xfrm>
              <a:off x="8702565" y="7977352"/>
              <a:ext cx="236483" cy="630620"/>
            </a:xfrm>
            <a:prstGeom prst="line">
              <a:avLst/>
            </a:prstGeom>
            <a:ln w="79375">
              <a:solidFill>
                <a:schemeClr val="accent4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8" name="Straight Connector 157">
              <a:extLst>
                <a:ext uri="{FF2B5EF4-FFF2-40B4-BE49-F238E27FC236}">
                  <a16:creationId xmlns:a16="http://schemas.microsoft.com/office/drawing/2014/main" id="{EA00BCE0-1AA3-6444-BA1E-DC57EEC583A5}"/>
                </a:ext>
              </a:extLst>
            </p:cNvPr>
            <p:cNvCxnSpPr>
              <a:cxnSpLocks/>
            </p:cNvCxnSpPr>
            <p:nvPr/>
          </p:nvCxnSpPr>
          <p:spPr>
            <a:xfrm>
              <a:off x="6744209" y="1916136"/>
              <a:ext cx="44033" cy="2526586"/>
            </a:xfrm>
            <a:prstGeom prst="line">
              <a:avLst/>
            </a:prstGeom>
            <a:ln w="79375">
              <a:solidFill>
                <a:srgbClr val="A2D1EA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9" name="Oval 158">
              <a:extLst>
                <a:ext uri="{FF2B5EF4-FFF2-40B4-BE49-F238E27FC236}">
                  <a16:creationId xmlns:a16="http://schemas.microsoft.com/office/drawing/2014/main" id="{3C064BFE-6569-BC4C-AB0D-BB82946B23C4}"/>
                </a:ext>
              </a:extLst>
            </p:cNvPr>
            <p:cNvSpPr/>
            <p:nvPr/>
          </p:nvSpPr>
          <p:spPr>
            <a:xfrm>
              <a:off x="5205906" y="1499982"/>
              <a:ext cx="91440" cy="91440"/>
            </a:xfrm>
            <a:prstGeom prst="ellipse">
              <a:avLst/>
            </a:prstGeom>
            <a:solidFill>
              <a:srgbClr val="A2D1EA"/>
            </a:solidFill>
            <a:ln w="571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endParaRPr lang="en-US" sz="1000" b="1" dirty="0">
                <a:solidFill>
                  <a:schemeClr val="accent2">
                    <a:lumMod val="75000"/>
                  </a:schemeClr>
                </a:solidFill>
                <a:latin typeface="Helvetica Neue" charset="0"/>
                <a:ea typeface="Helvetica Neue" charset="0"/>
                <a:cs typeface="Helvetica Neue" charset="0"/>
              </a:endParaRPr>
            </a:p>
          </p:txBody>
        </p:sp>
        <p:sp>
          <p:nvSpPr>
            <p:cNvPr id="160" name="Oval 159">
              <a:extLst>
                <a:ext uri="{FF2B5EF4-FFF2-40B4-BE49-F238E27FC236}">
                  <a16:creationId xmlns:a16="http://schemas.microsoft.com/office/drawing/2014/main" id="{167F8318-E96E-DF43-BDA5-EB784EFD29DD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6331042" y="4459975"/>
              <a:ext cx="914400" cy="914400"/>
            </a:xfrm>
            <a:prstGeom prst="ellipse">
              <a:avLst/>
            </a:prstGeom>
            <a:solidFill>
              <a:srgbClr val="168CCB"/>
            </a:solidFill>
            <a:ln w="57150">
              <a:solidFill>
                <a:srgbClr val="A2D1EA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>
                  <a:latin typeface="Helvetica Neue" charset="0"/>
                  <a:ea typeface="Helvetica Neue" charset="0"/>
                  <a:cs typeface="Helvetica Neue" charset="0"/>
                </a:rPr>
                <a:t>RN</a:t>
              </a:r>
            </a:p>
          </p:txBody>
        </p:sp>
        <p:grpSp>
          <p:nvGrpSpPr>
            <p:cNvPr id="161" name="Group 160">
              <a:extLst>
                <a:ext uri="{FF2B5EF4-FFF2-40B4-BE49-F238E27FC236}">
                  <a16:creationId xmlns:a16="http://schemas.microsoft.com/office/drawing/2014/main" id="{0D922F0F-842F-414D-9345-F7FF81478CA4}"/>
                </a:ext>
              </a:extLst>
            </p:cNvPr>
            <p:cNvGrpSpPr/>
            <p:nvPr/>
          </p:nvGrpSpPr>
          <p:grpSpPr>
            <a:xfrm>
              <a:off x="8030972" y="7085594"/>
              <a:ext cx="1011077" cy="914400"/>
              <a:chOff x="7562762" y="6799726"/>
              <a:chExt cx="1011077" cy="914400"/>
            </a:xfrm>
          </p:grpSpPr>
          <p:sp>
            <p:nvSpPr>
              <p:cNvPr id="184" name="Oval 183">
                <a:extLst>
                  <a:ext uri="{FF2B5EF4-FFF2-40B4-BE49-F238E27FC236}">
                    <a16:creationId xmlns:a16="http://schemas.microsoft.com/office/drawing/2014/main" id="{004A685F-CD73-F84F-9B0E-70C10E24E4C8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7611100" y="6799726"/>
                <a:ext cx="914400" cy="914400"/>
              </a:xfrm>
              <a:prstGeom prst="ellipse">
                <a:avLst/>
              </a:prstGeom>
              <a:solidFill>
                <a:schemeClr val="accent4"/>
              </a:solidFill>
              <a:ln w="57150">
                <a:solidFill>
                  <a:schemeClr val="accent4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rIns="0" rtlCol="0" anchor="ctr"/>
              <a:lstStyle/>
              <a:p>
                <a:pPr algn="ctr"/>
                <a:endParaRPr lang="en-US" sz="1200" b="1" dirty="0">
                  <a:latin typeface="Helvetica Neue" charset="0"/>
                  <a:ea typeface="Helvetica Neue" charset="0"/>
                  <a:cs typeface="Helvetica Neue" charset="0"/>
                </a:endParaRPr>
              </a:p>
            </p:txBody>
          </p:sp>
          <p:sp>
            <p:nvSpPr>
              <p:cNvPr id="185" name="TextBox 184">
                <a:extLst>
                  <a:ext uri="{FF2B5EF4-FFF2-40B4-BE49-F238E27FC236}">
                    <a16:creationId xmlns:a16="http://schemas.microsoft.com/office/drawing/2014/main" id="{E0987ADD-546E-0342-AF37-7F08A8E9B9AC}"/>
                  </a:ext>
                </a:extLst>
              </p:cNvPr>
              <p:cNvSpPr txBox="1"/>
              <p:nvPr/>
            </p:nvSpPr>
            <p:spPr>
              <a:xfrm>
                <a:off x="7562762" y="7107740"/>
                <a:ext cx="1011077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b="1" dirty="0">
                    <a:solidFill>
                      <a:schemeClr val="bg1"/>
                    </a:solidFill>
                    <a:latin typeface="Helvetica Neue" charset="0"/>
                    <a:ea typeface="Helvetica Neue" charset="0"/>
                    <a:cs typeface="Helvetica Neue" charset="0"/>
                  </a:rPr>
                  <a:t>FAMILY</a:t>
                </a:r>
              </a:p>
            </p:txBody>
          </p:sp>
        </p:grpSp>
        <p:cxnSp>
          <p:nvCxnSpPr>
            <p:cNvPr id="162" name="Straight Connector 161">
              <a:extLst>
                <a:ext uri="{FF2B5EF4-FFF2-40B4-BE49-F238E27FC236}">
                  <a16:creationId xmlns:a16="http://schemas.microsoft.com/office/drawing/2014/main" id="{ECB3E93E-7BC1-2845-B784-6A105E20C979}"/>
                </a:ext>
              </a:extLst>
            </p:cNvPr>
            <p:cNvCxnSpPr>
              <a:cxnSpLocks/>
            </p:cNvCxnSpPr>
            <p:nvPr/>
          </p:nvCxnSpPr>
          <p:spPr>
            <a:xfrm>
              <a:off x="7468440" y="8070942"/>
              <a:ext cx="340400" cy="637738"/>
            </a:xfrm>
            <a:prstGeom prst="line">
              <a:avLst/>
            </a:prstGeom>
            <a:ln w="79375">
              <a:solidFill>
                <a:schemeClr val="accent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63" name="Group 162">
              <a:extLst>
                <a:ext uri="{FF2B5EF4-FFF2-40B4-BE49-F238E27FC236}">
                  <a16:creationId xmlns:a16="http://schemas.microsoft.com/office/drawing/2014/main" id="{D501005C-8E4E-4D4A-8AD5-494BE1885CFB}"/>
                </a:ext>
              </a:extLst>
            </p:cNvPr>
            <p:cNvGrpSpPr/>
            <p:nvPr/>
          </p:nvGrpSpPr>
          <p:grpSpPr>
            <a:xfrm>
              <a:off x="7890005" y="9530405"/>
              <a:ext cx="91440" cy="282069"/>
              <a:chOff x="8085767" y="9056290"/>
              <a:chExt cx="91440" cy="282069"/>
            </a:xfrm>
          </p:grpSpPr>
          <p:cxnSp>
            <p:nvCxnSpPr>
              <p:cNvPr id="182" name="Straight Connector 181">
                <a:extLst>
                  <a:ext uri="{FF2B5EF4-FFF2-40B4-BE49-F238E27FC236}">
                    <a16:creationId xmlns:a16="http://schemas.microsoft.com/office/drawing/2014/main" id="{9BAB2399-2D2A-5344-A194-F5FE24AFB3C2}"/>
                  </a:ext>
                </a:extLst>
              </p:cNvPr>
              <p:cNvCxnSpPr/>
              <p:nvPr/>
            </p:nvCxnSpPr>
            <p:spPr>
              <a:xfrm>
                <a:off x="8129335" y="9056290"/>
                <a:ext cx="0" cy="211045"/>
              </a:xfrm>
              <a:prstGeom prst="line">
                <a:avLst/>
              </a:prstGeom>
              <a:ln w="15875">
                <a:solidFill>
                  <a:schemeClr val="accent2">
                    <a:lumMod val="60000"/>
                    <a:lumOff val="4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83" name="Oval 182">
                <a:extLst>
                  <a:ext uri="{FF2B5EF4-FFF2-40B4-BE49-F238E27FC236}">
                    <a16:creationId xmlns:a16="http://schemas.microsoft.com/office/drawing/2014/main" id="{29537A48-830C-3E4F-AAC3-2BFFE9EDF8A3}"/>
                  </a:ext>
                </a:extLst>
              </p:cNvPr>
              <p:cNvSpPr/>
              <p:nvPr/>
            </p:nvSpPr>
            <p:spPr>
              <a:xfrm>
                <a:off x="8085767" y="9246919"/>
                <a:ext cx="91440" cy="91440"/>
              </a:xfrm>
              <a:prstGeom prst="ellipse">
                <a:avLst/>
              </a:prstGeom>
              <a:solidFill>
                <a:schemeClr val="accent2">
                  <a:lumMod val="60000"/>
                  <a:lumOff val="40000"/>
                </a:schemeClr>
              </a:solidFill>
              <a:ln w="571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rIns="0" rtlCol="0" anchor="ctr"/>
              <a:lstStyle/>
              <a:p>
                <a:pPr algn="ctr"/>
                <a:endParaRPr lang="en-US" sz="1000" b="1" dirty="0">
                  <a:solidFill>
                    <a:schemeClr val="accent2">
                      <a:lumMod val="75000"/>
                    </a:schemeClr>
                  </a:solidFill>
                  <a:latin typeface="Helvetica Neue" charset="0"/>
                  <a:ea typeface="Helvetica Neue" charset="0"/>
                  <a:cs typeface="Helvetica Neue" charset="0"/>
                </a:endParaRPr>
              </a:p>
            </p:txBody>
          </p:sp>
        </p:grpSp>
        <p:grpSp>
          <p:nvGrpSpPr>
            <p:cNvPr id="164" name="Group 163">
              <a:extLst>
                <a:ext uri="{FF2B5EF4-FFF2-40B4-BE49-F238E27FC236}">
                  <a16:creationId xmlns:a16="http://schemas.microsoft.com/office/drawing/2014/main" id="{7313570A-EC75-1B48-828A-9062725320C2}"/>
                </a:ext>
              </a:extLst>
            </p:cNvPr>
            <p:cNvGrpSpPr/>
            <p:nvPr/>
          </p:nvGrpSpPr>
          <p:grpSpPr>
            <a:xfrm>
              <a:off x="7428312" y="255283"/>
              <a:ext cx="3904763" cy="1631719"/>
              <a:chOff x="7393804" y="193335"/>
              <a:chExt cx="3904763" cy="1631719"/>
            </a:xfrm>
          </p:grpSpPr>
          <p:sp>
            <p:nvSpPr>
              <p:cNvPr id="170" name="Oval 169">
                <a:extLst>
                  <a:ext uri="{FF2B5EF4-FFF2-40B4-BE49-F238E27FC236}">
                    <a16:creationId xmlns:a16="http://schemas.microsoft.com/office/drawing/2014/main" id="{8BF475EC-F7AC-E143-8FA9-F561FF7B6870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7450163" y="1002094"/>
                <a:ext cx="822960" cy="822960"/>
              </a:xfrm>
              <a:prstGeom prst="ellipse">
                <a:avLst/>
              </a:prstGeom>
              <a:solidFill>
                <a:srgbClr val="FCD8E0"/>
              </a:solidFill>
              <a:ln w="571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rIns="0" rtlCol="0" anchor="ctr"/>
              <a:lstStyle/>
              <a:p>
                <a:pPr algn="ctr"/>
                <a:endParaRPr lang="en-US" sz="1000" b="1" dirty="0">
                  <a:solidFill>
                    <a:schemeClr val="accent2">
                      <a:lumMod val="75000"/>
                    </a:schemeClr>
                  </a:solidFill>
                  <a:latin typeface="Helvetica Neue" charset="0"/>
                  <a:ea typeface="Helvetica Neue" charset="0"/>
                  <a:cs typeface="Helvetica Neue" charset="0"/>
                </a:endParaRPr>
              </a:p>
            </p:txBody>
          </p:sp>
          <p:sp>
            <p:nvSpPr>
              <p:cNvPr id="171" name="TextBox 170">
                <a:extLst>
                  <a:ext uri="{FF2B5EF4-FFF2-40B4-BE49-F238E27FC236}">
                    <a16:creationId xmlns:a16="http://schemas.microsoft.com/office/drawing/2014/main" id="{269368A1-0996-F644-BDE2-F5D54F284F65}"/>
                  </a:ext>
                </a:extLst>
              </p:cNvPr>
              <p:cNvSpPr txBox="1"/>
              <p:nvPr/>
            </p:nvSpPr>
            <p:spPr>
              <a:xfrm>
                <a:off x="7393804" y="1308965"/>
                <a:ext cx="935666" cy="24622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000" b="1" dirty="0">
                    <a:solidFill>
                      <a:srgbClr val="EE2443"/>
                    </a:solidFill>
                    <a:latin typeface="Helvetica Neue" charset="0"/>
                    <a:ea typeface="Helvetica Neue" charset="0"/>
                    <a:cs typeface="Helvetica Neue" charset="0"/>
                  </a:rPr>
                  <a:t>Education</a:t>
                </a:r>
              </a:p>
            </p:txBody>
          </p:sp>
          <p:grpSp>
            <p:nvGrpSpPr>
              <p:cNvPr id="172" name="Group 171">
                <a:extLst>
                  <a:ext uri="{FF2B5EF4-FFF2-40B4-BE49-F238E27FC236}">
                    <a16:creationId xmlns:a16="http://schemas.microsoft.com/office/drawing/2014/main" id="{55C31AF7-4C7D-4B4C-9B0C-45F48597326A}"/>
                  </a:ext>
                </a:extLst>
              </p:cNvPr>
              <p:cNvGrpSpPr/>
              <p:nvPr/>
            </p:nvGrpSpPr>
            <p:grpSpPr>
              <a:xfrm>
                <a:off x="8263674" y="193335"/>
                <a:ext cx="3034893" cy="1169551"/>
                <a:chOff x="8903859" y="378270"/>
                <a:chExt cx="3034893" cy="1169551"/>
              </a:xfrm>
            </p:grpSpPr>
            <p:cxnSp>
              <p:nvCxnSpPr>
                <p:cNvPr id="174" name="Straight Connector 173">
                  <a:extLst>
                    <a:ext uri="{FF2B5EF4-FFF2-40B4-BE49-F238E27FC236}">
                      <a16:creationId xmlns:a16="http://schemas.microsoft.com/office/drawing/2014/main" id="{F1C1308F-5FCD-1246-B3E0-00A70BBE07C6}"/>
                    </a:ext>
                  </a:extLst>
                </p:cNvPr>
                <p:cNvCxnSpPr/>
                <p:nvPr/>
              </p:nvCxnSpPr>
              <p:spPr>
                <a:xfrm>
                  <a:off x="9071809" y="544880"/>
                  <a:ext cx="9397" cy="1001971"/>
                </a:xfrm>
                <a:prstGeom prst="line">
                  <a:avLst/>
                </a:prstGeom>
                <a:ln w="15875">
                  <a:solidFill>
                    <a:srgbClr val="FCD8E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75" name="Oval 174">
                  <a:extLst>
                    <a:ext uri="{FF2B5EF4-FFF2-40B4-BE49-F238E27FC236}">
                      <a16:creationId xmlns:a16="http://schemas.microsoft.com/office/drawing/2014/main" id="{5F7D3482-7792-3E4D-AAE9-D074132953FB}"/>
                    </a:ext>
                  </a:extLst>
                </p:cNvPr>
                <p:cNvSpPr/>
                <p:nvPr/>
              </p:nvSpPr>
              <p:spPr>
                <a:xfrm>
                  <a:off x="9028214" y="451433"/>
                  <a:ext cx="91440" cy="91440"/>
                </a:xfrm>
                <a:prstGeom prst="ellipse">
                  <a:avLst/>
                </a:prstGeom>
                <a:solidFill>
                  <a:srgbClr val="FCD8E0"/>
                </a:solidFill>
                <a:ln w="5715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rIns="0" rtlCol="0" anchor="ctr"/>
                <a:lstStyle/>
                <a:p>
                  <a:pPr algn="ctr"/>
                  <a:endParaRPr lang="en-US" sz="1000" b="1" dirty="0">
                    <a:solidFill>
                      <a:schemeClr val="accent2">
                        <a:lumMod val="75000"/>
                      </a:schemeClr>
                    </a:solidFill>
                    <a:latin typeface="Helvetica Neue" charset="0"/>
                    <a:ea typeface="Helvetica Neue" charset="0"/>
                    <a:cs typeface="Helvetica Neue" charset="0"/>
                  </a:endParaRPr>
                </a:p>
              </p:txBody>
            </p:sp>
            <p:sp>
              <p:nvSpPr>
                <p:cNvPr id="176" name="Oval 175">
                  <a:extLst>
                    <a:ext uri="{FF2B5EF4-FFF2-40B4-BE49-F238E27FC236}">
                      <a16:creationId xmlns:a16="http://schemas.microsoft.com/office/drawing/2014/main" id="{58D7500E-1722-4649-80A1-11B7D9FDC9D7}"/>
                    </a:ext>
                  </a:extLst>
                </p:cNvPr>
                <p:cNvSpPr/>
                <p:nvPr/>
              </p:nvSpPr>
              <p:spPr>
                <a:xfrm>
                  <a:off x="9028214" y="610484"/>
                  <a:ext cx="91440" cy="91440"/>
                </a:xfrm>
                <a:prstGeom prst="ellipse">
                  <a:avLst/>
                </a:prstGeom>
                <a:solidFill>
                  <a:srgbClr val="FCD8E0"/>
                </a:solidFill>
                <a:ln w="5715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rIns="0" rtlCol="0" anchor="ctr"/>
                <a:lstStyle/>
                <a:p>
                  <a:pPr algn="ctr"/>
                  <a:endParaRPr lang="en-US" sz="1000" b="1" dirty="0">
                    <a:solidFill>
                      <a:schemeClr val="accent2">
                        <a:lumMod val="75000"/>
                      </a:schemeClr>
                    </a:solidFill>
                    <a:latin typeface="Helvetica Neue" charset="0"/>
                    <a:ea typeface="Helvetica Neue" charset="0"/>
                    <a:cs typeface="Helvetica Neue" charset="0"/>
                  </a:endParaRPr>
                </a:p>
              </p:txBody>
            </p:sp>
            <p:sp>
              <p:nvSpPr>
                <p:cNvPr id="177" name="TextBox 176">
                  <a:extLst>
                    <a:ext uri="{FF2B5EF4-FFF2-40B4-BE49-F238E27FC236}">
                      <a16:creationId xmlns:a16="http://schemas.microsoft.com/office/drawing/2014/main" id="{FDC8939A-B969-2643-96D8-81AA16CD339A}"/>
                    </a:ext>
                  </a:extLst>
                </p:cNvPr>
                <p:cNvSpPr txBox="1"/>
                <p:nvPr/>
              </p:nvSpPr>
              <p:spPr>
                <a:xfrm>
                  <a:off x="9142203" y="378270"/>
                  <a:ext cx="2796549" cy="116955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1000" dirty="0">
                      <a:solidFill>
                        <a:srgbClr val="EE2443"/>
                      </a:solidFill>
                      <a:latin typeface="Helvetica Neue Light" panose="02000403000000020004" pitchFamily="2" charset="0"/>
                      <a:ea typeface="Helvetica Neue Light" panose="02000403000000020004" pitchFamily="2" charset="0"/>
                      <a:cs typeface="Helvetica Neue" charset="0"/>
                    </a:rPr>
                    <a:t>Pocket card</a:t>
                  </a:r>
                </a:p>
                <a:p>
                  <a:r>
                    <a:rPr lang="en-US" sz="1000" dirty="0">
                      <a:solidFill>
                        <a:srgbClr val="EE2443"/>
                      </a:solidFill>
                      <a:latin typeface="Helvetica Neue Light" panose="02000403000000020004" pitchFamily="2" charset="0"/>
                      <a:ea typeface="Helvetica Neue Light" panose="02000403000000020004" pitchFamily="2" charset="0"/>
                      <a:cs typeface="Helvetica Neue" charset="0"/>
                    </a:rPr>
                    <a:t>Environmental aids </a:t>
                  </a:r>
                </a:p>
                <a:p>
                  <a:r>
                    <a:rPr lang="en-US" sz="1000" dirty="0">
                      <a:solidFill>
                        <a:srgbClr val="EE2443"/>
                      </a:solidFill>
                      <a:latin typeface="Helvetica Neue Light" panose="02000403000000020004" pitchFamily="2" charset="0"/>
                      <a:ea typeface="Helvetica Neue Light" panose="02000403000000020004" pitchFamily="2" charset="0"/>
                      <a:cs typeface="Helvetica Neue" charset="0"/>
                    </a:rPr>
                    <a:t>Resident noon conference</a:t>
                  </a:r>
                </a:p>
                <a:p>
                  <a:r>
                    <a:rPr lang="en-US" sz="1000" dirty="0">
                      <a:solidFill>
                        <a:srgbClr val="EE2443"/>
                      </a:solidFill>
                      <a:latin typeface="Helvetica Neue Light" panose="02000403000000020004" pitchFamily="2" charset="0"/>
                      <a:ea typeface="Helvetica Neue Light" panose="02000403000000020004" pitchFamily="2" charset="0"/>
                      <a:cs typeface="Helvetica Neue" charset="0"/>
                    </a:rPr>
                    <a:t>Faculty staff meetings</a:t>
                  </a:r>
                </a:p>
                <a:p>
                  <a:r>
                    <a:rPr lang="en-US" sz="1000" dirty="0">
                      <a:solidFill>
                        <a:srgbClr val="EE2443"/>
                      </a:solidFill>
                      <a:latin typeface="Helvetica Neue Light" panose="02000403000000020004" pitchFamily="2" charset="0"/>
                      <a:ea typeface="Helvetica Neue Light" panose="02000403000000020004" pitchFamily="2" charset="0"/>
                      <a:cs typeface="Helvetica Neue" charset="0"/>
                    </a:rPr>
                    <a:t>GME Grand Rounds presentations</a:t>
                  </a:r>
                </a:p>
                <a:p>
                  <a:r>
                    <a:rPr lang="en-US" sz="1000" dirty="0">
                      <a:solidFill>
                        <a:srgbClr val="EE2443"/>
                      </a:solidFill>
                      <a:latin typeface="Helvetica Neue Light" panose="02000403000000020004" pitchFamily="2" charset="0"/>
                      <a:ea typeface="Helvetica Neue Light" panose="02000403000000020004" pitchFamily="2" charset="0"/>
                      <a:cs typeface="Helvetica Neue" charset="0"/>
                    </a:rPr>
                    <a:t>Departmental and divisional Grand Rounds presentations</a:t>
                  </a:r>
                </a:p>
              </p:txBody>
            </p:sp>
            <p:sp>
              <p:nvSpPr>
                <p:cNvPr id="178" name="Oval 177">
                  <a:extLst>
                    <a:ext uri="{FF2B5EF4-FFF2-40B4-BE49-F238E27FC236}">
                      <a16:creationId xmlns:a16="http://schemas.microsoft.com/office/drawing/2014/main" id="{79D4A27C-424A-914D-B944-0817108F5D46}"/>
                    </a:ext>
                  </a:extLst>
                </p:cNvPr>
                <p:cNvSpPr/>
                <p:nvPr/>
              </p:nvSpPr>
              <p:spPr>
                <a:xfrm>
                  <a:off x="9028214" y="931400"/>
                  <a:ext cx="91440" cy="91440"/>
                </a:xfrm>
                <a:prstGeom prst="ellipse">
                  <a:avLst/>
                </a:prstGeom>
                <a:solidFill>
                  <a:srgbClr val="FCD8E0"/>
                </a:solidFill>
                <a:ln w="5715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rIns="0" rtlCol="0" anchor="ctr"/>
                <a:lstStyle/>
                <a:p>
                  <a:pPr algn="ctr"/>
                  <a:endParaRPr lang="en-US" sz="1000" b="1" dirty="0">
                    <a:solidFill>
                      <a:schemeClr val="accent2">
                        <a:lumMod val="75000"/>
                      </a:schemeClr>
                    </a:solidFill>
                    <a:latin typeface="Helvetica Neue" charset="0"/>
                    <a:ea typeface="Helvetica Neue" charset="0"/>
                    <a:cs typeface="Helvetica Neue" charset="0"/>
                  </a:endParaRPr>
                </a:p>
              </p:txBody>
            </p:sp>
            <p:sp>
              <p:nvSpPr>
                <p:cNvPr id="179" name="Oval 178">
                  <a:extLst>
                    <a:ext uri="{FF2B5EF4-FFF2-40B4-BE49-F238E27FC236}">
                      <a16:creationId xmlns:a16="http://schemas.microsoft.com/office/drawing/2014/main" id="{88AEE994-A327-8D43-8E73-A540D16F54E6}"/>
                    </a:ext>
                  </a:extLst>
                </p:cNvPr>
                <p:cNvSpPr/>
                <p:nvPr/>
              </p:nvSpPr>
              <p:spPr>
                <a:xfrm>
                  <a:off x="9028214" y="1064207"/>
                  <a:ext cx="91440" cy="91440"/>
                </a:xfrm>
                <a:prstGeom prst="ellipse">
                  <a:avLst/>
                </a:prstGeom>
                <a:solidFill>
                  <a:srgbClr val="FCD8E0"/>
                </a:solidFill>
                <a:ln w="5715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rIns="0" rtlCol="0" anchor="ctr"/>
                <a:lstStyle/>
                <a:p>
                  <a:pPr algn="ctr"/>
                  <a:endParaRPr lang="en-US" sz="1000" b="1" dirty="0">
                    <a:solidFill>
                      <a:schemeClr val="accent2">
                        <a:lumMod val="75000"/>
                      </a:schemeClr>
                    </a:solidFill>
                    <a:latin typeface="Helvetica Neue" charset="0"/>
                    <a:ea typeface="Helvetica Neue" charset="0"/>
                    <a:cs typeface="Helvetica Neue" charset="0"/>
                  </a:endParaRPr>
                </a:p>
              </p:txBody>
            </p:sp>
            <p:sp>
              <p:nvSpPr>
                <p:cNvPr id="180" name="Oval 179">
                  <a:extLst>
                    <a:ext uri="{FF2B5EF4-FFF2-40B4-BE49-F238E27FC236}">
                      <a16:creationId xmlns:a16="http://schemas.microsoft.com/office/drawing/2014/main" id="{E4448C10-58E9-1441-85CA-BD15B751CC0F}"/>
                    </a:ext>
                  </a:extLst>
                </p:cNvPr>
                <p:cNvSpPr/>
                <p:nvPr/>
              </p:nvSpPr>
              <p:spPr>
                <a:xfrm>
                  <a:off x="9028214" y="1216607"/>
                  <a:ext cx="91440" cy="91440"/>
                </a:xfrm>
                <a:prstGeom prst="ellipse">
                  <a:avLst/>
                </a:prstGeom>
                <a:solidFill>
                  <a:srgbClr val="FCD8E0"/>
                </a:solidFill>
                <a:ln w="5715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rIns="0" rtlCol="0" anchor="ctr"/>
                <a:lstStyle/>
                <a:p>
                  <a:pPr algn="ctr"/>
                  <a:endParaRPr lang="en-US" sz="1000" b="1" dirty="0">
                    <a:solidFill>
                      <a:schemeClr val="accent2">
                        <a:lumMod val="75000"/>
                      </a:schemeClr>
                    </a:solidFill>
                    <a:latin typeface="Helvetica Neue" charset="0"/>
                    <a:ea typeface="Helvetica Neue" charset="0"/>
                    <a:cs typeface="Helvetica Neue" charset="0"/>
                  </a:endParaRPr>
                </a:p>
              </p:txBody>
            </p:sp>
            <p:cxnSp>
              <p:nvCxnSpPr>
                <p:cNvPr id="181" name="Straight Connector 180">
                  <a:extLst>
                    <a:ext uri="{FF2B5EF4-FFF2-40B4-BE49-F238E27FC236}">
                      <a16:creationId xmlns:a16="http://schemas.microsoft.com/office/drawing/2014/main" id="{5017A1BC-F3E5-D842-B229-6D75187A1628}"/>
                    </a:ext>
                  </a:extLst>
                </p:cNvPr>
                <p:cNvCxnSpPr/>
                <p:nvPr/>
              </p:nvCxnSpPr>
              <p:spPr>
                <a:xfrm flipH="1">
                  <a:off x="8903859" y="1543676"/>
                  <a:ext cx="182880" cy="0"/>
                </a:xfrm>
                <a:prstGeom prst="line">
                  <a:avLst/>
                </a:prstGeom>
                <a:ln w="15875">
                  <a:solidFill>
                    <a:srgbClr val="FCD8E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173" name="Oval 172">
                <a:extLst>
                  <a:ext uri="{FF2B5EF4-FFF2-40B4-BE49-F238E27FC236}">
                    <a16:creationId xmlns:a16="http://schemas.microsoft.com/office/drawing/2014/main" id="{831A7376-EF04-0644-A2F3-9DDE344262E8}"/>
                  </a:ext>
                </a:extLst>
              </p:cNvPr>
              <p:cNvSpPr/>
              <p:nvPr/>
            </p:nvSpPr>
            <p:spPr>
              <a:xfrm>
                <a:off x="8392145" y="594425"/>
                <a:ext cx="91440" cy="91440"/>
              </a:xfrm>
              <a:prstGeom prst="ellipse">
                <a:avLst/>
              </a:prstGeom>
              <a:solidFill>
                <a:srgbClr val="FCD8E0"/>
              </a:solidFill>
              <a:ln w="571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rIns="0" rtlCol="0" anchor="ctr"/>
              <a:lstStyle/>
              <a:p>
                <a:pPr algn="ctr"/>
                <a:endParaRPr lang="en-US" sz="1000" b="1" dirty="0">
                  <a:solidFill>
                    <a:schemeClr val="accent2">
                      <a:lumMod val="75000"/>
                    </a:schemeClr>
                  </a:solidFill>
                  <a:latin typeface="Helvetica Neue" charset="0"/>
                  <a:ea typeface="Helvetica Neue" charset="0"/>
                  <a:cs typeface="Helvetica Neue" charset="0"/>
                </a:endParaRPr>
              </a:p>
            </p:txBody>
          </p:sp>
        </p:grpSp>
        <p:cxnSp>
          <p:nvCxnSpPr>
            <p:cNvPr id="165" name="Straight Connector 164">
              <a:extLst>
                <a:ext uri="{FF2B5EF4-FFF2-40B4-BE49-F238E27FC236}">
                  <a16:creationId xmlns:a16="http://schemas.microsoft.com/office/drawing/2014/main" id="{07E817B5-326A-4D40-9542-4BAB21CDA66C}"/>
                </a:ext>
              </a:extLst>
            </p:cNvPr>
            <p:cNvCxnSpPr>
              <a:cxnSpLocks/>
            </p:cNvCxnSpPr>
            <p:nvPr/>
          </p:nvCxnSpPr>
          <p:spPr>
            <a:xfrm>
              <a:off x="11780560" y="6877759"/>
              <a:ext cx="0" cy="457123"/>
            </a:xfrm>
            <a:prstGeom prst="line">
              <a:avLst/>
            </a:prstGeom>
            <a:ln w="15875">
              <a:solidFill>
                <a:srgbClr val="A6DF2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6" name="Oval 165">
              <a:extLst>
                <a:ext uri="{FF2B5EF4-FFF2-40B4-BE49-F238E27FC236}">
                  <a16:creationId xmlns:a16="http://schemas.microsoft.com/office/drawing/2014/main" id="{FE7A3B2A-F62E-9D41-AE19-939026D35C61}"/>
                </a:ext>
              </a:extLst>
            </p:cNvPr>
            <p:cNvSpPr/>
            <p:nvPr/>
          </p:nvSpPr>
          <p:spPr>
            <a:xfrm>
              <a:off x="11734840" y="6822715"/>
              <a:ext cx="91440" cy="91440"/>
            </a:xfrm>
            <a:prstGeom prst="ellipse">
              <a:avLst/>
            </a:prstGeom>
            <a:solidFill>
              <a:srgbClr val="A6DF24"/>
            </a:solidFill>
            <a:ln w="571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endParaRPr lang="en-US" sz="1000" b="1" dirty="0">
                <a:solidFill>
                  <a:schemeClr val="accent2">
                    <a:lumMod val="75000"/>
                  </a:schemeClr>
                </a:solidFill>
                <a:latin typeface="Helvetica Neue" charset="0"/>
                <a:ea typeface="Helvetica Neue" charset="0"/>
                <a:cs typeface="Helvetica Neue" charset="0"/>
              </a:endParaRPr>
            </a:p>
          </p:txBody>
        </p:sp>
        <p:sp>
          <p:nvSpPr>
            <p:cNvPr id="167" name="Oval 166">
              <a:extLst>
                <a:ext uri="{FF2B5EF4-FFF2-40B4-BE49-F238E27FC236}">
                  <a16:creationId xmlns:a16="http://schemas.microsoft.com/office/drawing/2014/main" id="{D1DFF0BF-8A40-6242-9F05-1E77F7000842}"/>
                </a:ext>
              </a:extLst>
            </p:cNvPr>
            <p:cNvSpPr/>
            <p:nvPr/>
          </p:nvSpPr>
          <p:spPr>
            <a:xfrm>
              <a:off x="11734840" y="6980759"/>
              <a:ext cx="91440" cy="91440"/>
            </a:xfrm>
            <a:prstGeom prst="ellipse">
              <a:avLst/>
            </a:prstGeom>
            <a:solidFill>
              <a:srgbClr val="A6DF24"/>
            </a:solidFill>
            <a:ln w="571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endParaRPr lang="en-US" sz="1000" b="1" dirty="0">
                <a:solidFill>
                  <a:schemeClr val="accent2">
                    <a:lumMod val="75000"/>
                  </a:schemeClr>
                </a:solidFill>
                <a:latin typeface="Helvetica Neue" charset="0"/>
                <a:ea typeface="Helvetica Neue" charset="0"/>
                <a:cs typeface="Helvetica Neue" charset="0"/>
              </a:endParaRPr>
            </a:p>
          </p:txBody>
        </p:sp>
        <p:sp>
          <p:nvSpPr>
            <p:cNvPr id="168" name="Oval 167">
              <a:extLst>
                <a:ext uri="{FF2B5EF4-FFF2-40B4-BE49-F238E27FC236}">
                  <a16:creationId xmlns:a16="http://schemas.microsoft.com/office/drawing/2014/main" id="{3912CB5A-E522-0443-BCC1-FA42DC3255C7}"/>
                </a:ext>
              </a:extLst>
            </p:cNvPr>
            <p:cNvSpPr/>
            <p:nvPr/>
          </p:nvSpPr>
          <p:spPr>
            <a:xfrm>
              <a:off x="11734840" y="7138803"/>
              <a:ext cx="91440" cy="91440"/>
            </a:xfrm>
            <a:prstGeom prst="ellipse">
              <a:avLst/>
            </a:prstGeom>
            <a:solidFill>
              <a:srgbClr val="A6DF24"/>
            </a:solidFill>
            <a:ln w="571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endParaRPr lang="en-US" sz="1000" b="1" dirty="0">
                <a:solidFill>
                  <a:schemeClr val="accent2">
                    <a:lumMod val="75000"/>
                  </a:schemeClr>
                </a:solidFill>
                <a:latin typeface="Helvetica Neue" charset="0"/>
                <a:ea typeface="Helvetica Neue" charset="0"/>
                <a:cs typeface="Helvetica Neue" charset="0"/>
              </a:endParaRPr>
            </a:p>
          </p:txBody>
        </p:sp>
        <p:cxnSp>
          <p:nvCxnSpPr>
            <p:cNvPr id="169" name="Straight Connector 168">
              <a:extLst>
                <a:ext uri="{FF2B5EF4-FFF2-40B4-BE49-F238E27FC236}">
                  <a16:creationId xmlns:a16="http://schemas.microsoft.com/office/drawing/2014/main" id="{98484E8D-8678-C94E-8A0C-5E03A93821A7}"/>
                </a:ext>
              </a:extLst>
            </p:cNvPr>
            <p:cNvCxnSpPr/>
            <p:nvPr/>
          </p:nvCxnSpPr>
          <p:spPr>
            <a:xfrm flipH="1" flipV="1">
              <a:off x="11605046" y="7329316"/>
              <a:ext cx="182880" cy="2342"/>
            </a:xfrm>
            <a:prstGeom prst="line">
              <a:avLst/>
            </a:prstGeom>
            <a:ln w="15875">
              <a:solidFill>
                <a:srgbClr val="A6DF2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082469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24335</TotalTime>
  <Words>256</Words>
  <Application>Microsoft Macintosh PowerPoint</Application>
  <PresentationFormat>Custom</PresentationFormat>
  <Paragraphs>80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Helvetica Neue</vt:lpstr>
      <vt:lpstr>Helvetica Neue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Yeager, Jan</cp:lastModifiedBy>
  <cp:revision>143</cp:revision>
  <cp:lastPrinted>2017-04-26T22:24:37Z</cp:lastPrinted>
  <dcterms:created xsi:type="dcterms:W3CDTF">2017-04-07T22:41:43Z</dcterms:created>
  <dcterms:modified xsi:type="dcterms:W3CDTF">2023-06-05T21:47:17Z</dcterms:modified>
</cp:coreProperties>
</file>