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15544800" cy="10058400"/>
  <p:notesSz cx="6858000" cy="91440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4872" userDrawn="1">
          <p15:clr>
            <a:srgbClr val="A4A3A4"/>
          </p15:clr>
        </p15:guide>
        <p15:guide id="3" pos="7903" userDrawn="1">
          <p15:clr>
            <a:srgbClr val="A4A3A4"/>
          </p15:clr>
        </p15:guide>
        <p15:guide id="4" orient="horz" pos="3432" userDrawn="1">
          <p15:clr>
            <a:srgbClr val="A4A3A4"/>
          </p15:clr>
        </p15:guide>
        <p15:guide id="5" pos="83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E0"/>
    <a:srgbClr val="EE2443"/>
    <a:srgbClr val="00A0A9"/>
    <a:srgbClr val="0089BC"/>
    <a:srgbClr val="00BCFF"/>
    <a:srgbClr val="6F6EB4"/>
    <a:srgbClr val="F68003"/>
    <a:srgbClr val="A6DF24"/>
    <a:srgbClr val="D8E25D"/>
    <a:srgbClr val="8FB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4671"/>
  </p:normalViewPr>
  <p:slideViewPr>
    <p:cSldViewPr snapToGrid="0" snapToObjects="1">
      <p:cViewPr varScale="1">
        <p:scale>
          <a:sx n="75" d="100"/>
          <a:sy n="75" d="100"/>
        </p:scale>
        <p:origin x="1632" y="184"/>
      </p:cViewPr>
      <p:guideLst>
        <p:guide orient="horz" pos="6120"/>
        <p:guide pos="4872"/>
        <p:guide pos="7903"/>
        <p:guide orient="horz" pos="3432"/>
        <p:guide pos="83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1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0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4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1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5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8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14880-15EB-904A-8BAF-736B76AB8E6E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F4EF-9B1D-B44A-ACF1-A6CCD9A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C014CD6-CDBA-104F-AB7F-71AAA89F7F12}"/>
              </a:ext>
            </a:extLst>
          </p:cNvPr>
          <p:cNvGrpSpPr/>
          <p:nvPr/>
        </p:nvGrpSpPr>
        <p:grpSpPr>
          <a:xfrm>
            <a:off x="642283" y="255283"/>
            <a:ext cx="13781399" cy="9557191"/>
            <a:chOff x="642283" y="255283"/>
            <a:chExt cx="13781399" cy="95571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D996C9E-56B8-1B4A-9D00-58056D5A9FC0}"/>
                </a:ext>
              </a:extLst>
            </p:cNvPr>
            <p:cNvCxnSpPr/>
            <p:nvPr/>
          </p:nvCxnSpPr>
          <p:spPr>
            <a:xfrm>
              <a:off x="9644317" y="8990703"/>
              <a:ext cx="0" cy="522348"/>
            </a:xfrm>
            <a:prstGeom prst="line">
              <a:avLst/>
            </a:prstGeom>
            <a:ln w="158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B6C90C-8BC7-784B-A6E3-8214E320E19B}"/>
                </a:ext>
              </a:extLst>
            </p:cNvPr>
            <p:cNvSpPr/>
            <p:nvPr/>
          </p:nvSpPr>
          <p:spPr>
            <a:xfrm>
              <a:off x="4330634" y="2134125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6558449-EBA8-E043-856D-D3D596090BC0}"/>
                </a:ext>
              </a:extLst>
            </p:cNvPr>
            <p:cNvCxnSpPr>
              <a:cxnSpLocks/>
            </p:cNvCxnSpPr>
            <p:nvPr/>
          </p:nvCxnSpPr>
          <p:spPr>
            <a:xfrm>
              <a:off x="4378246" y="2143165"/>
              <a:ext cx="5786" cy="476938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3659ECA-F9BB-0B45-A665-4396D28EE3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57040" y="2564837"/>
              <a:ext cx="5669280" cy="5669280"/>
            </a:xfrm>
            <a:prstGeom prst="ellipse">
              <a:avLst/>
            </a:prstGeom>
            <a:solidFill>
              <a:srgbClr val="D9D9D9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6A086C5-3B6A-4A47-8CC5-81500745EDC2}"/>
                </a:ext>
              </a:extLst>
            </p:cNvPr>
            <p:cNvSpPr/>
            <p:nvPr/>
          </p:nvSpPr>
          <p:spPr>
            <a:xfrm>
              <a:off x="6071939" y="3679736"/>
              <a:ext cx="3439482" cy="3439482"/>
            </a:xfrm>
            <a:prstGeom prst="ellipse">
              <a:avLst/>
            </a:prstGeom>
            <a:solidFill>
              <a:schemeClr val="bg1">
                <a:lumMod val="75000"/>
                <a:alpha val="41000"/>
              </a:schemeClr>
            </a:solidFill>
            <a:ln w="190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338D1CB-7C2D-654A-A41D-79FD26C59E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09744" y="5718346"/>
              <a:ext cx="914400" cy="914400"/>
            </a:xfrm>
            <a:prstGeom prst="ellipse">
              <a:avLst/>
            </a:prstGeom>
            <a:solidFill>
              <a:srgbClr val="00A0A9"/>
            </a:solidFill>
            <a:ln w="57150">
              <a:solidFill>
                <a:srgbClr val="94D0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b="1" dirty="0">
                  <a:latin typeface="Helvetica Neue" charset="0"/>
                  <a:ea typeface="Helvetica Neue" charset="0"/>
                  <a:cs typeface="Helvetica Neue" charset="0"/>
                </a:rPr>
                <a:t>PCA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995CB15-7B97-CE49-A24A-F7511DF89C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11468" y="3224822"/>
              <a:ext cx="822960" cy="82296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D346DE5-6866-6244-B0BF-64946024A4A7}"/>
                </a:ext>
              </a:extLst>
            </p:cNvPr>
            <p:cNvSpPr txBox="1"/>
            <p:nvPr/>
          </p:nvSpPr>
          <p:spPr>
            <a:xfrm>
              <a:off x="3855115" y="3528549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1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Education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CFD95E3-21CE-AD40-A801-FA5B7EFDCD44}"/>
                </a:ext>
              </a:extLst>
            </p:cNvPr>
            <p:cNvCxnSpPr/>
            <p:nvPr/>
          </p:nvCxnSpPr>
          <p:spPr>
            <a:xfrm flipH="1">
              <a:off x="3730582" y="3658255"/>
              <a:ext cx="182880" cy="0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E989402-9B6C-DB46-9D58-267ABDECBE8A}"/>
                </a:ext>
              </a:extLst>
            </p:cNvPr>
            <p:cNvCxnSpPr/>
            <p:nvPr/>
          </p:nvCxnSpPr>
          <p:spPr>
            <a:xfrm flipH="1">
              <a:off x="3734310" y="3210164"/>
              <a:ext cx="1" cy="451189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7D88F32-EB35-0F4B-8AD1-A29A91544CC5}"/>
                </a:ext>
              </a:extLst>
            </p:cNvPr>
            <p:cNvSpPr txBox="1"/>
            <p:nvPr/>
          </p:nvSpPr>
          <p:spPr>
            <a:xfrm>
              <a:off x="2227730" y="3103462"/>
              <a:ext cx="14825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Environmental aids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On-on-one coaching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CE Online Module</a:t>
              </a:r>
            </a:p>
            <a:p>
              <a:pPr algn="r"/>
              <a:endParaRPr lang="en-US" sz="1000" dirty="0">
                <a:solidFill>
                  <a:srgbClr val="168CCB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D5E2B96-7E3A-2045-AE03-1B5630320574}"/>
                </a:ext>
              </a:extLst>
            </p:cNvPr>
            <p:cNvSpPr/>
            <p:nvPr/>
          </p:nvSpPr>
          <p:spPr>
            <a:xfrm>
              <a:off x="3688070" y="3180562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79F14A0-CC11-5249-9765-DBD66CA9F2D1}"/>
                </a:ext>
              </a:extLst>
            </p:cNvPr>
            <p:cNvSpPr/>
            <p:nvPr/>
          </p:nvSpPr>
          <p:spPr>
            <a:xfrm>
              <a:off x="3688070" y="3354481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7689F1D-FBB0-0742-B26F-1ADF08E5695E}"/>
                </a:ext>
              </a:extLst>
            </p:cNvPr>
            <p:cNvSpPr/>
            <p:nvPr/>
          </p:nvSpPr>
          <p:spPr>
            <a:xfrm>
              <a:off x="3688070" y="3527393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362AD95-F18B-2346-B964-7CAD0AFA5B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52920" y="3857711"/>
              <a:ext cx="1707420" cy="884222"/>
            </a:xfrm>
            <a:prstGeom prst="line">
              <a:avLst/>
            </a:prstGeom>
            <a:ln w="793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B88CA14-DA00-F342-857C-32F675745F23}"/>
                </a:ext>
              </a:extLst>
            </p:cNvPr>
            <p:cNvCxnSpPr>
              <a:cxnSpLocks/>
              <a:stCxn id="160" idx="2"/>
            </p:cNvCxnSpPr>
            <p:nvPr/>
          </p:nvCxnSpPr>
          <p:spPr>
            <a:xfrm flipH="1" flipV="1">
              <a:off x="4278702" y="4739455"/>
              <a:ext cx="2052340" cy="177720"/>
            </a:xfrm>
            <a:prstGeom prst="line">
              <a:avLst/>
            </a:prstGeom>
            <a:ln w="793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6EB36FA-BA14-C445-9EB4-E45C1978DBE3}"/>
                </a:ext>
              </a:extLst>
            </p:cNvPr>
            <p:cNvCxnSpPr>
              <a:cxnSpLocks/>
              <a:stCxn id="81" idx="5"/>
              <a:endCxn id="160" idx="1"/>
            </p:cNvCxnSpPr>
            <p:nvPr/>
          </p:nvCxnSpPr>
          <p:spPr>
            <a:xfrm>
              <a:off x="5269199" y="3032888"/>
              <a:ext cx="1195754" cy="1560998"/>
            </a:xfrm>
            <a:prstGeom prst="line">
              <a:avLst/>
            </a:prstGeom>
            <a:ln w="793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9245161-7C1C-1742-B2FB-EE0EFA5795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82267" y="5122208"/>
              <a:ext cx="2188553" cy="647576"/>
            </a:xfrm>
            <a:prstGeom prst="line">
              <a:avLst/>
            </a:prstGeom>
            <a:ln w="793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2F840D0-C186-A648-8518-328756F89F2E}"/>
                </a:ext>
              </a:extLst>
            </p:cNvPr>
            <p:cNvGrpSpPr/>
            <p:nvPr/>
          </p:nvGrpSpPr>
          <p:grpSpPr>
            <a:xfrm>
              <a:off x="3428856" y="5395990"/>
              <a:ext cx="1008426" cy="822960"/>
              <a:chOff x="3440050" y="5072477"/>
              <a:chExt cx="1008426" cy="822960"/>
            </a:xfrm>
          </p:grpSpPr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0B250F35-DB24-CC45-A684-D03764A9E6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0751" y="5072477"/>
                <a:ext cx="822960" cy="822960"/>
              </a:xfrm>
              <a:prstGeom prst="ellipse">
                <a:avLst/>
              </a:prstGeom>
              <a:solidFill>
                <a:srgbClr val="A2D1EA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8928CBC9-73BE-E342-9789-8CDA88B74279}"/>
                  </a:ext>
                </a:extLst>
              </p:cNvPr>
              <p:cNvSpPr txBox="1"/>
              <p:nvPr/>
            </p:nvSpPr>
            <p:spPr>
              <a:xfrm>
                <a:off x="3440050" y="5362117"/>
                <a:ext cx="100842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accent5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Recognition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5EB9A1-0EC4-8B49-96F1-22D2EBF584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4480" y="3833954"/>
              <a:ext cx="914400" cy="914400"/>
            </a:xfrm>
            <a:prstGeom prst="ellipse">
              <a:avLst/>
            </a:prstGeom>
            <a:solidFill>
              <a:srgbClr val="EE2443"/>
            </a:solidFill>
            <a:ln w="57150">
              <a:solidFill>
                <a:srgbClr val="FCD8E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b="1" dirty="0">
                  <a:latin typeface="Helvetica Neue" charset="0"/>
                  <a:ea typeface="Helvetica Neue" charset="0"/>
                  <a:cs typeface="Helvetica Neue" charset="0"/>
                </a:rPr>
                <a:t>MD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F5E63E2-B9D9-CF48-91F2-581B135BD6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69913" y="1843319"/>
              <a:ext cx="108985" cy="2003775"/>
            </a:xfrm>
            <a:prstGeom prst="line">
              <a:avLst/>
            </a:prstGeom>
            <a:ln w="79375">
              <a:solidFill>
                <a:srgbClr val="FCD8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F5A7243-F79D-484F-AABE-3273255D63D9}"/>
                </a:ext>
              </a:extLst>
            </p:cNvPr>
            <p:cNvCxnSpPr>
              <a:cxnSpLocks/>
              <a:stCxn id="24" idx="7"/>
              <a:endCxn id="66" idx="3"/>
            </p:cNvCxnSpPr>
            <p:nvPr/>
          </p:nvCxnSpPr>
          <p:spPr>
            <a:xfrm flipV="1">
              <a:off x="8114969" y="2364175"/>
              <a:ext cx="1079640" cy="1603690"/>
            </a:xfrm>
            <a:prstGeom prst="line">
              <a:avLst/>
            </a:prstGeom>
            <a:ln w="79375">
              <a:solidFill>
                <a:srgbClr val="FCD8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420F99F-2C81-1B4E-B987-99103AA162C1}"/>
                </a:ext>
              </a:extLst>
            </p:cNvPr>
            <p:cNvCxnSpPr>
              <a:cxnSpLocks/>
              <a:stCxn id="10" idx="4"/>
              <a:endCxn id="86" idx="7"/>
            </p:cNvCxnSpPr>
            <p:nvPr/>
          </p:nvCxnSpPr>
          <p:spPr>
            <a:xfrm flipH="1">
              <a:off x="5629058" y="6632746"/>
              <a:ext cx="1337886" cy="1475083"/>
            </a:xfrm>
            <a:prstGeom prst="line">
              <a:avLst/>
            </a:prstGeom>
            <a:ln w="79375">
              <a:solidFill>
                <a:srgbClr val="94D0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DB28C2-5FDF-2441-B43E-3BB50072E631}"/>
                </a:ext>
              </a:extLst>
            </p:cNvPr>
            <p:cNvSpPr txBox="1"/>
            <p:nvPr/>
          </p:nvSpPr>
          <p:spPr>
            <a:xfrm>
              <a:off x="3177418" y="8220015"/>
              <a:ext cx="15486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666C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Delirium Reduction advocate pins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7CA53BB-883B-6448-9B04-4BD42014FAC3}"/>
                </a:ext>
              </a:extLst>
            </p:cNvPr>
            <p:cNvGrpSpPr/>
            <p:nvPr/>
          </p:nvGrpSpPr>
          <p:grpSpPr>
            <a:xfrm>
              <a:off x="7276030" y="4942277"/>
              <a:ext cx="1031301" cy="914400"/>
              <a:chOff x="7238201" y="4619722"/>
              <a:chExt cx="1031301" cy="914400"/>
            </a:xfrm>
          </p:grpSpPr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1BCEC5D9-2025-234D-AA05-149711C67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96651" y="4619722"/>
                <a:ext cx="914400" cy="914400"/>
              </a:xfrm>
              <a:prstGeom prst="ellipse">
                <a:avLst/>
              </a:prstGeom>
              <a:solidFill>
                <a:srgbClr val="05207D"/>
              </a:solid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400" b="1" dirty="0"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80841F60-7931-5143-B319-5F1F08A83A09}"/>
                  </a:ext>
                </a:extLst>
              </p:cNvPr>
              <p:cNvSpPr txBox="1"/>
              <p:nvPr/>
            </p:nvSpPr>
            <p:spPr>
              <a:xfrm>
                <a:off x="7238201" y="4923034"/>
                <a:ext cx="103130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PATIENT</a:t>
                </a:r>
              </a:p>
            </p:txBody>
          </p:sp>
        </p:grp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ABFF78D-A828-6F49-BA0B-4302C0D379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60724" y="4453301"/>
              <a:ext cx="914400" cy="914400"/>
            </a:xfrm>
            <a:prstGeom prst="ellipse">
              <a:avLst/>
            </a:prstGeom>
            <a:solidFill>
              <a:srgbClr val="6F6EB4"/>
            </a:solidFill>
            <a:ln w="57150">
              <a:solidFill>
                <a:srgbClr val="CDC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latin typeface="Helvetica Neue" charset="0"/>
                  <a:ea typeface="Helvetica Neue" charset="0"/>
                  <a:cs typeface="Helvetica Neue" charset="0"/>
                </a:rPr>
                <a:t>PHARM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1E7D7BB-E2E5-544B-981E-3A28BFA911DB}"/>
                </a:ext>
              </a:extLst>
            </p:cNvPr>
            <p:cNvCxnSpPr>
              <a:cxnSpLocks/>
              <a:endCxn id="30" idx="5"/>
            </p:cNvCxnSpPr>
            <p:nvPr/>
          </p:nvCxnSpPr>
          <p:spPr>
            <a:xfrm flipH="1" flipV="1">
              <a:off x="9141213" y="5233790"/>
              <a:ext cx="2121620" cy="941760"/>
            </a:xfrm>
            <a:prstGeom prst="line">
              <a:avLst/>
            </a:prstGeom>
            <a:ln w="793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2B92A1B-3549-2B43-8A16-62E244CE9596}"/>
                </a:ext>
              </a:extLst>
            </p:cNvPr>
            <p:cNvCxnSpPr>
              <a:cxnSpLocks/>
              <a:stCxn id="30" idx="7"/>
            </p:cNvCxnSpPr>
            <p:nvPr/>
          </p:nvCxnSpPr>
          <p:spPr>
            <a:xfrm flipV="1">
              <a:off x="9141213" y="4114800"/>
              <a:ext cx="2018623" cy="472412"/>
            </a:xfrm>
            <a:prstGeom prst="line">
              <a:avLst/>
            </a:prstGeom>
            <a:ln w="793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B625C98-A9FC-134B-B676-1C70DE7502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34119" y="4668354"/>
              <a:ext cx="822960" cy="82296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9F90989-31D8-964B-B205-274EC70E0263}"/>
                </a:ext>
              </a:extLst>
            </p:cNvPr>
            <p:cNvSpPr txBox="1"/>
            <p:nvPr/>
          </p:nvSpPr>
          <p:spPr>
            <a:xfrm>
              <a:off x="11177766" y="4960958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6767AB"/>
                  </a:solidFill>
                  <a:latin typeface="Helvetica Neue" charset="0"/>
                  <a:ea typeface="Helvetica Neue" charset="0"/>
                  <a:cs typeface="Helvetica Neue" charset="0"/>
                </a:rPr>
                <a:t>Education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FB07D6-632B-E849-A1F6-9C2B72FF1815}"/>
                </a:ext>
              </a:extLst>
            </p:cNvPr>
            <p:cNvSpPr txBox="1"/>
            <p:nvPr/>
          </p:nvSpPr>
          <p:spPr>
            <a:xfrm>
              <a:off x="12346833" y="4510606"/>
              <a:ext cx="1611165" cy="24622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000" dirty="0">
                  <a:solidFill>
                    <a:srgbClr val="6767A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Orientation meetings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1898356-5AC2-144F-9409-9A4D5A28FF63}"/>
                </a:ext>
              </a:extLst>
            </p:cNvPr>
            <p:cNvCxnSpPr>
              <a:cxnSpLocks/>
            </p:cNvCxnSpPr>
            <p:nvPr/>
          </p:nvCxnSpPr>
          <p:spPr>
            <a:xfrm>
              <a:off x="12232832" y="4645455"/>
              <a:ext cx="0" cy="457123"/>
            </a:xfrm>
            <a:prstGeom prst="line">
              <a:avLst/>
            </a:prstGeom>
            <a:ln w="158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4BF48CF-0980-7A49-9A52-1D79CD6FCCE3}"/>
                </a:ext>
              </a:extLst>
            </p:cNvPr>
            <p:cNvSpPr/>
            <p:nvPr/>
          </p:nvSpPr>
          <p:spPr>
            <a:xfrm>
              <a:off x="12187112" y="4590411"/>
              <a:ext cx="91440" cy="9144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208620B-B257-8F45-B18D-FDD8251C2160}"/>
                </a:ext>
              </a:extLst>
            </p:cNvPr>
            <p:cNvSpPr/>
            <p:nvPr/>
          </p:nvSpPr>
          <p:spPr>
            <a:xfrm>
              <a:off x="12187112" y="4748455"/>
              <a:ext cx="91440" cy="9144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1763D7A-BC91-D741-BBD3-52ACB8011421}"/>
                </a:ext>
              </a:extLst>
            </p:cNvPr>
            <p:cNvSpPr txBox="1"/>
            <p:nvPr/>
          </p:nvSpPr>
          <p:spPr>
            <a:xfrm>
              <a:off x="12346833" y="4856585"/>
              <a:ext cx="1031301" cy="24622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000" dirty="0">
                  <a:solidFill>
                    <a:srgbClr val="6767A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Staff meetings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A95C47-8D70-4F49-95D5-4E38B2C0ACCB}"/>
                </a:ext>
              </a:extLst>
            </p:cNvPr>
            <p:cNvSpPr/>
            <p:nvPr/>
          </p:nvSpPr>
          <p:spPr>
            <a:xfrm>
              <a:off x="12187112" y="4906499"/>
              <a:ext cx="91440" cy="9144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43FE952-7A66-594A-BA1F-6C53E78346BB}"/>
                </a:ext>
              </a:extLst>
            </p:cNvPr>
            <p:cNvSpPr txBox="1"/>
            <p:nvPr/>
          </p:nvSpPr>
          <p:spPr>
            <a:xfrm>
              <a:off x="12346833" y="4684218"/>
              <a:ext cx="1031301" cy="24622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000" dirty="0">
                  <a:solidFill>
                    <a:srgbClr val="6767A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Champions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EE0463-CF05-6045-8F25-7F57E429E7A6}"/>
                </a:ext>
              </a:extLst>
            </p:cNvPr>
            <p:cNvCxnSpPr/>
            <p:nvPr/>
          </p:nvCxnSpPr>
          <p:spPr>
            <a:xfrm flipH="1" flipV="1">
              <a:off x="12057318" y="5097012"/>
              <a:ext cx="182880" cy="2342"/>
            </a:xfrm>
            <a:prstGeom prst="line">
              <a:avLst/>
            </a:prstGeom>
            <a:ln w="158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8064E0A-250E-DA43-A2F7-749D2EAA6F68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H="1">
              <a:off x="4755939" y="6498835"/>
              <a:ext cx="1887716" cy="1168873"/>
            </a:xfrm>
            <a:prstGeom prst="line">
              <a:avLst/>
            </a:prstGeom>
            <a:ln w="79375">
              <a:solidFill>
                <a:srgbClr val="94D0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74B80B9-3052-FF4E-9AC5-60325284DC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36142" y="7346624"/>
              <a:ext cx="822960" cy="822960"/>
            </a:xfrm>
            <a:prstGeom prst="ellipse">
              <a:avLst/>
            </a:prstGeom>
            <a:solidFill>
              <a:srgbClr val="94D0D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DC5002-7353-1F48-90CD-D0145F1FB7AF}"/>
                </a:ext>
              </a:extLst>
            </p:cNvPr>
            <p:cNvSpPr txBox="1"/>
            <p:nvPr/>
          </p:nvSpPr>
          <p:spPr>
            <a:xfrm>
              <a:off x="4079789" y="7638886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666C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Compliance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D139E13-D653-F546-AF80-50CBBE08E464}"/>
                </a:ext>
              </a:extLst>
            </p:cNvPr>
            <p:cNvCxnSpPr>
              <a:cxnSpLocks/>
            </p:cNvCxnSpPr>
            <p:nvPr/>
          </p:nvCxnSpPr>
          <p:spPr>
            <a:xfrm>
              <a:off x="3946227" y="7387530"/>
              <a:ext cx="4386" cy="454180"/>
            </a:xfrm>
            <a:prstGeom prst="line">
              <a:avLst/>
            </a:prstGeom>
            <a:ln w="15875">
              <a:solidFill>
                <a:srgbClr val="94D0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D71D30C-075E-4640-ABCB-2855F286DF85}"/>
                </a:ext>
              </a:extLst>
            </p:cNvPr>
            <p:cNvSpPr/>
            <p:nvPr/>
          </p:nvSpPr>
          <p:spPr>
            <a:xfrm>
              <a:off x="3904894" y="7343300"/>
              <a:ext cx="91440" cy="91440"/>
            </a:xfrm>
            <a:prstGeom prst="ellipse">
              <a:avLst/>
            </a:prstGeom>
            <a:solidFill>
              <a:srgbClr val="94D0D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F3EF020-82A3-C84A-BB25-50D4B61C5518}"/>
                </a:ext>
              </a:extLst>
            </p:cNvPr>
            <p:cNvSpPr/>
            <p:nvPr/>
          </p:nvSpPr>
          <p:spPr>
            <a:xfrm>
              <a:off x="3904893" y="7671586"/>
              <a:ext cx="91440" cy="91440"/>
            </a:xfrm>
            <a:prstGeom prst="ellipse">
              <a:avLst/>
            </a:prstGeom>
            <a:solidFill>
              <a:srgbClr val="94D0D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61B707A-25D9-494C-A1A6-97027A7FC0B9}"/>
                </a:ext>
              </a:extLst>
            </p:cNvPr>
            <p:cNvSpPr txBox="1"/>
            <p:nvPr/>
          </p:nvSpPr>
          <p:spPr>
            <a:xfrm>
              <a:off x="1570416" y="7275011"/>
              <a:ext cx="236155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666C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Spot Checks on care bundle implementation</a:t>
              </a:r>
            </a:p>
            <a:p>
              <a:pPr algn="r"/>
              <a:r>
                <a:rPr lang="en-US" sz="1000" dirty="0">
                  <a:solidFill>
                    <a:srgbClr val="00666C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Paper checklist for sitters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DB0F83-5DE0-A440-92F5-5ABF374A79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51954" y="7832756"/>
              <a:ext cx="241761" cy="0"/>
            </a:xfrm>
            <a:prstGeom prst="line">
              <a:avLst/>
            </a:prstGeom>
            <a:ln w="15875">
              <a:solidFill>
                <a:srgbClr val="94D0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828EDD7-ADEC-264A-9927-0EBDB50721C5}"/>
                </a:ext>
              </a:extLst>
            </p:cNvPr>
            <p:cNvCxnSpPr/>
            <p:nvPr/>
          </p:nvCxnSpPr>
          <p:spPr>
            <a:xfrm flipH="1">
              <a:off x="3328812" y="5813223"/>
              <a:ext cx="182880" cy="0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BB14459-23D5-2F48-9DEF-A6D65B854237}"/>
                </a:ext>
              </a:extLst>
            </p:cNvPr>
            <p:cNvCxnSpPr>
              <a:cxnSpLocks/>
            </p:cNvCxnSpPr>
            <p:nvPr/>
          </p:nvCxnSpPr>
          <p:spPr>
            <a:xfrm>
              <a:off x="3330931" y="5224219"/>
              <a:ext cx="4231" cy="590810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AA0D5CE-A652-A049-9D75-0D87D5329CD2}"/>
                </a:ext>
              </a:extLst>
            </p:cNvPr>
            <p:cNvSpPr txBox="1"/>
            <p:nvPr/>
          </p:nvSpPr>
          <p:spPr>
            <a:xfrm>
              <a:off x="642283" y="5066776"/>
              <a:ext cx="2623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Hats off (weekly)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Most improved/Most consistent (monthly staff meetings)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Provider thank you letters w/patient stories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63E6BEA-2C06-184B-9D9A-29FDFC3F1D4C}"/>
                </a:ext>
              </a:extLst>
            </p:cNvPr>
            <p:cNvSpPr/>
            <p:nvPr/>
          </p:nvSpPr>
          <p:spPr>
            <a:xfrm>
              <a:off x="3285211" y="5138459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rgbClr val="168CCB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A295AF6-077A-BE48-999C-6DA31A9E884C}"/>
                </a:ext>
              </a:extLst>
            </p:cNvPr>
            <p:cNvSpPr/>
            <p:nvPr/>
          </p:nvSpPr>
          <p:spPr>
            <a:xfrm>
              <a:off x="3285211" y="5321311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rgbClr val="168CCB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CDD6B80-1C31-954F-BE35-39536A28A09F}"/>
                </a:ext>
              </a:extLst>
            </p:cNvPr>
            <p:cNvSpPr/>
            <p:nvPr/>
          </p:nvSpPr>
          <p:spPr>
            <a:xfrm>
              <a:off x="3290683" y="5600736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rgbClr val="168CCB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FA5614F-C187-CC44-8C4D-D25211A55C8D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4349886" y="6175546"/>
              <a:ext cx="2159858" cy="594853"/>
            </a:xfrm>
            <a:prstGeom prst="line">
              <a:avLst/>
            </a:prstGeom>
            <a:ln w="79375">
              <a:solidFill>
                <a:srgbClr val="94D0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4DE01A20-A4FF-7843-9E91-83298D815D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11661" y="6449366"/>
              <a:ext cx="822960" cy="822960"/>
            </a:xfrm>
            <a:prstGeom prst="ellipse">
              <a:avLst/>
            </a:prstGeom>
            <a:solidFill>
              <a:srgbClr val="94D0D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C3A2A9B-5A90-6C46-9A77-199545C8470F}"/>
                </a:ext>
              </a:extLst>
            </p:cNvPr>
            <p:cNvSpPr txBox="1"/>
            <p:nvPr/>
          </p:nvSpPr>
          <p:spPr>
            <a:xfrm>
              <a:off x="3718026" y="6733552"/>
              <a:ext cx="8102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666C"/>
                  </a:solidFill>
                  <a:latin typeface="Helvetica Neue" charset="0"/>
                  <a:ea typeface="Helvetica Neue" charset="0"/>
                  <a:cs typeface="Helvetica Neue" charset="0"/>
                </a:rPr>
                <a:t>Education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76C1705-9B29-154A-8A6C-10B024CFED6D}"/>
                </a:ext>
              </a:extLst>
            </p:cNvPr>
            <p:cNvSpPr txBox="1"/>
            <p:nvPr/>
          </p:nvSpPr>
          <p:spPr>
            <a:xfrm>
              <a:off x="1540892" y="6448720"/>
              <a:ext cx="1936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666C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Bi-monthly PCA class</a:t>
              </a:r>
            </a:p>
            <a:p>
              <a:pPr algn="r"/>
              <a:r>
                <a:rPr lang="en-US" sz="1000" dirty="0">
                  <a:solidFill>
                    <a:srgbClr val="00666C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Lanyard card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2782796-6AD9-4B47-9382-51A228A3780C}"/>
                </a:ext>
              </a:extLst>
            </p:cNvPr>
            <p:cNvCxnSpPr/>
            <p:nvPr/>
          </p:nvCxnSpPr>
          <p:spPr>
            <a:xfrm flipH="1">
              <a:off x="3506972" y="6529997"/>
              <a:ext cx="2" cy="330633"/>
            </a:xfrm>
            <a:prstGeom prst="line">
              <a:avLst/>
            </a:prstGeom>
            <a:ln w="15875">
              <a:solidFill>
                <a:srgbClr val="94D0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68BCEA9-26F0-2E46-855B-31A4C0C34233}"/>
                </a:ext>
              </a:extLst>
            </p:cNvPr>
            <p:cNvSpPr/>
            <p:nvPr/>
          </p:nvSpPr>
          <p:spPr>
            <a:xfrm>
              <a:off x="3463406" y="6515956"/>
              <a:ext cx="91440" cy="91440"/>
            </a:xfrm>
            <a:prstGeom prst="ellipse">
              <a:avLst/>
            </a:prstGeom>
            <a:solidFill>
              <a:srgbClr val="94D0D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6B1887E-4069-184D-80D7-562791B0B5B3}"/>
                </a:ext>
              </a:extLst>
            </p:cNvPr>
            <p:cNvSpPr/>
            <p:nvPr/>
          </p:nvSpPr>
          <p:spPr>
            <a:xfrm>
              <a:off x="3463405" y="6679180"/>
              <a:ext cx="91440" cy="91440"/>
            </a:xfrm>
            <a:prstGeom prst="ellipse">
              <a:avLst/>
            </a:prstGeom>
            <a:solidFill>
              <a:srgbClr val="94D0D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4196914-BE5E-7F4C-8B26-DF75DB37A1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0466" y="6850430"/>
              <a:ext cx="210313" cy="0"/>
            </a:xfrm>
            <a:prstGeom prst="line">
              <a:avLst/>
            </a:prstGeom>
            <a:ln w="15875">
              <a:solidFill>
                <a:srgbClr val="94D0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D5802DC-2A37-A348-9466-9CF7A13294D8}"/>
                </a:ext>
              </a:extLst>
            </p:cNvPr>
            <p:cNvGrpSpPr/>
            <p:nvPr/>
          </p:nvGrpSpPr>
          <p:grpSpPr>
            <a:xfrm rot="10800000">
              <a:off x="4710544" y="8292013"/>
              <a:ext cx="267254" cy="293110"/>
              <a:chOff x="3150328" y="7477035"/>
              <a:chExt cx="267254" cy="293110"/>
            </a:xfrm>
          </p:grpSpPr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55BF7108-EB63-8440-ADAF-302B761BF70B}"/>
                  </a:ext>
                </a:extLst>
              </p:cNvPr>
              <p:cNvCxnSpPr>
                <a:cxnSpLocks/>
                <a:endCxn id="198" idx="4"/>
              </p:cNvCxnSpPr>
              <p:nvPr/>
            </p:nvCxnSpPr>
            <p:spPr>
              <a:xfrm rot="10800000" flipH="1" flipV="1">
                <a:off x="3369710" y="7477035"/>
                <a:ext cx="2152" cy="293110"/>
              </a:xfrm>
              <a:prstGeom prst="line">
                <a:avLst/>
              </a:prstGeom>
              <a:ln w="15875">
                <a:solidFill>
                  <a:srgbClr val="94D0D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53EBE11C-393D-574F-A4FE-227F69CC909C}"/>
                  </a:ext>
                </a:extLst>
              </p:cNvPr>
              <p:cNvSpPr/>
              <p:nvPr/>
            </p:nvSpPr>
            <p:spPr>
              <a:xfrm>
                <a:off x="3326142" y="7678705"/>
                <a:ext cx="91440" cy="91440"/>
              </a:xfrm>
              <a:prstGeom prst="ellipse">
                <a:avLst/>
              </a:prstGeom>
              <a:solidFill>
                <a:srgbClr val="94D0D7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5865ABFA-E63C-434A-A3D9-E55B2184C99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3150328" y="7482250"/>
                <a:ext cx="218896" cy="0"/>
              </a:xfrm>
              <a:prstGeom prst="line">
                <a:avLst/>
              </a:prstGeom>
              <a:ln w="15875">
                <a:solidFill>
                  <a:srgbClr val="94D0D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377C365-F949-D74A-97A5-65E7F604A0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74089" y="1661735"/>
              <a:ext cx="822960" cy="82296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136A282-997C-E541-ADC5-451D9736CA2B}"/>
                </a:ext>
              </a:extLst>
            </p:cNvPr>
            <p:cNvSpPr txBox="1"/>
            <p:nvPr/>
          </p:nvSpPr>
          <p:spPr>
            <a:xfrm>
              <a:off x="8956871" y="1940685"/>
              <a:ext cx="1050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EE2443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Compliance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17AFA50-C7FF-1A4A-88C3-8B4274CE8615}"/>
                </a:ext>
              </a:extLst>
            </p:cNvPr>
            <p:cNvCxnSpPr/>
            <p:nvPr/>
          </p:nvCxnSpPr>
          <p:spPr>
            <a:xfrm>
              <a:off x="10104071" y="1529761"/>
              <a:ext cx="0" cy="547137"/>
            </a:xfrm>
            <a:prstGeom prst="line">
              <a:avLst/>
            </a:prstGeom>
            <a:ln w="15875">
              <a:solidFill>
                <a:srgbClr val="FCD8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DB24547-AD66-184E-A890-828CCCC3252F}"/>
                </a:ext>
              </a:extLst>
            </p:cNvPr>
            <p:cNvSpPr/>
            <p:nvPr/>
          </p:nvSpPr>
          <p:spPr>
            <a:xfrm>
              <a:off x="10061059" y="1472176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FCEA31-116E-3148-9B05-325BB8E68F8D}"/>
                </a:ext>
              </a:extLst>
            </p:cNvPr>
            <p:cNvSpPr/>
            <p:nvPr/>
          </p:nvSpPr>
          <p:spPr>
            <a:xfrm>
              <a:off x="10061059" y="1594651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1DA76D5-773B-DB4A-A7AA-D7130CE1E53E}"/>
                </a:ext>
              </a:extLst>
            </p:cNvPr>
            <p:cNvSpPr/>
            <p:nvPr/>
          </p:nvSpPr>
          <p:spPr>
            <a:xfrm>
              <a:off x="10061059" y="1752695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976AF72-D4B8-734F-867A-305EDA45A711}"/>
                </a:ext>
              </a:extLst>
            </p:cNvPr>
            <p:cNvSpPr txBox="1"/>
            <p:nvPr/>
          </p:nvSpPr>
          <p:spPr>
            <a:xfrm>
              <a:off x="10180205" y="1398974"/>
              <a:ext cx="208985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Automatic page (attempted)</a:t>
              </a:r>
            </a:p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Bi-weekly emails on compliance</a:t>
              </a:r>
            </a:p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Include in incentive goals</a:t>
              </a:r>
            </a:p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Change language: from “delirium” to “altered mental status”</a:t>
              </a:r>
            </a:p>
            <a:p>
              <a:endParaRPr lang="en-US" sz="1000" dirty="0">
                <a:solidFill>
                  <a:srgbClr val="EE2443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D3522E5-1271-C84E-B8EE-78BB7A8B5A5A}"/>
                </a:ext>
              </a:extLst>
            </p:cNvPr>
            <p:cNvSpPr/>
            <p:nvPr/>
          </p:nvSpPr>
          <p:spPr>
            <a:xfrm>
              <a:off x="10061059" y="1905095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3FBBEBC-E73E-3546-9DDB-92359224B7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59684" y="2069684"/>
              <a:ext cx="243563" cy="0"/>
            </a:xfrm>
            <a:prstGeom prst="line">
              <a:avLst/>
            </a:prstGeom>
            <a:ln w="15875">
              <a:solidFill>
                <a:srgbClr val="FCD8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C1ADA0C-4496-9842-ACC1-FC35D0E6D4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67044" y="5868766"/>
              <a:ext cx="822960" cy="82296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518B87A-6E18-604C-86E3-8AE0ECCB3C87}"/>
                </a:ext>
              </a:extLst>
            </p:cNvPr>
            <p:cNvSpPr txBox="1"/>
            <p:nvPr/>
          </p:nvSpPr>
          <p:spPr>
            <a:xfrm>
              <a:off x="12206607" y="6011041"/>
              <a:ext cx="21197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6767A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PharmFeats (monthly)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D02A24-20BE-B44A-B84A-38582D14E383}"/>
                </a:ext>
              </a:extLst>
            </p:cNvPr>
            <p:cNvCxnSpPr/>
            <p:nvPr/>
          </p:nvCxnSpPr>
          <p:spPr>
            <a:xfrm flipH="1" flipV="1">
              <a:off x="11990323" y="6315599"/>
              <a:ext cx="182880" cy="2342"/>
            </a:xfrm>
            <a:prstGeom prst="line">
              <a:avLst/>
            </a:prstGeom>
            <a:ln w="158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1DA83A3-FFFA-DA48-9A6A-76D330931F84}"/>
                </a:ext>
              </a:extLst>
            </p:cNvPr>
            <p:cNvCxnSpPr/>
            <p:nvPr/>
          </p:nvCxnSpPr>
          <p:spPr>
            <a:xfrm>
              <a:off x="12177594" y="6115869"/>
              <a:ext cx="0" cy="208436"/>
            </a:xfrm>
            <a:prstGeom prst="line">
              <a:avLst/>
            </a:prstGeom>
            <a:ln w="158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1E7D326-54D3-F74E-B575-3559E87C1D91}"/>
                </a:ext>
              </a:extLst>
            </p:cNvPr>
            <p:cNvSpPr/>
            <p:nvPr/>
          </p:nvSpPr>
          <p:spPr>
            <a:xfrm>
              <a:off x="12130031" y="6087337"/>
              <a:ext cx="91440" cy="9144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6CD79BC-E60A-A646-8DEF-6E355F454E99}"/>
                </a:ext>
              </a:extLst>
            </p:cNvPr>
            <p:cNvSpPr txBox="1"/>
            <p:nvPr/>
          </p:nvSpPr>
          <p:spPr>
            <a:xfrm>
              <a:off x="11117929" y="6153278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6767AB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Compliance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9693E95-A4CE-DC4A-95E7-3AFF3B0E37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66759" y="2330448"/>
              <a:ext cx="822960" cy="82296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B37890E-4953-5848-9715-D61A2ABAB821}"/>
                </a:ext>
              </a:extLst>
            </p:cNvPr>
            <p:cNvSpPr txBox="1"/>
            <p:nvPr/>
          </p:nvSpPr>
          <p:spPr>
            <a:xfrm>
              <a:off x="4279624" y="2607169"/>
              <a:ext cx="13273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168CCB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Communications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EB8E2B6-E072-CC4A-AD52-361A56AF8B6A}"/>
                </a:ext>
              </a:extLst>
            </p:cNvPr>
            <p:cNvSpPr txBox="1"/>
            <p:nvPr/>
          </p:nvSpPr>
          <p:spPr>
            <a:xfrm>
              <a:off x="1537715" y="2057722"/>
              <a:ext cx="28023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Status updates at unit staff meetings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Weekly emails to staff via nurse managers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Shift change huddle announcements</a:t>
              </a:r>
            </a:p>
            <a:p>
              <a:pPr algn="r"/>
              <a:endParaRPr lang="en-US" sz="1000" dirty="0">
                <a:solidFill>
                  <a:srgbClr val="168CCB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E3F6CD9-0F51-ED4D-9218-D957D38101DD}"/>
                </a:ext>
              </a:extLst>
            </p:cNvPr>
            <p:cNvSpPr/>
            <p:nvPr/>
          </p:nvSpPr>
          <p:spPr>
            <a:xfrm>
              <a:off x="4338312" y="2282868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03F0F56-B18D-C54A-923B-A33810CEBA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87836" y="2611644"/>
              <a:ext cx="235679" cy="0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8BBE22E-D380-E342-A397-34FD4400DF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26618" y="7987309"/>
              <a:ext cx="822960" cy="822960"/>
            </a:xfrm>
            <a:prstGeom prst="ellipse">
              <a:avLst/>
            </a:prstGeom>
            <a:solidFill>
              <a:srgbClr val="94D0D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08F32E8-45A7-8543-913E-098DF25B3659}"/>
                </a:ext>
              </a:extLst>
            </p:cNvPr>
            <p:cNvSpPr txBox="1"/>
            <p:nvPr/>
          </p:nvSpPr>
          <p:spPr>
            <a:xfrm>
              <a:off x="4874157" y="8279571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666C"/>
                  </a:solidFill>
                  <a:latin typeface="Helvetica Neue" charset="0"/>
                  <a:ea typeface="Helvetica Neue" charset="0"/>
                  <a:cs typeface="Helvetica Neue" charset="0"/>
                </a:rPr>
                <a:t>Recognition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2F6B125-125A-DF47-A2FB-17504CD7C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84129" y="8596715"/>
              <a:ext cx="822960" cy="8229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715D197-68D1-D040-AEEE-A83DA0D5984C}"/>
                </a:ext>
              </a:extLst>
            </p:cNvPr>
            <p:cNvSpPr txBox="1"/>
            <p:nvPr/>
          </p:nvSpPr>
          <p:spPr>
            <a:xfrm>
              <a:off x="6239351" y="8887807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Education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7636D62-7DA6-4941-BAF9-D4F7A188B2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4143" y="8052280"/>
              <a:ext cx="340400" cy="637738"/>
            </a:xfrm>
            <a:prstGeom prst="line">
              <a:avLst/>
            </a:prstGeom>
            <a:ln w="793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459B579-0FD5-F342-8B34-A88EECDD965A}"/>
                </a:ext>
              </a:extLst>
            </p:cNvPr>
            <p:cNvSpPr txBox="1"/>
            <p:nvPr/>
          </p:nvSpPr>
          <p:spPr>
            <a:xfrm>
              <a:off x="4450997" y="8901187"/>
              <a:ext cx="16465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2">
                      <a:lumMod val="75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Implement HELP program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9329D78-005F-2743-8510-558C7839AEA4}"/>
                </a:ext>
              </a:extLst>
            </p:cNvPr>
            <p:cNvGrpSpPr/>
            <p:nvPr/>
          </p:nvGrpSpPr>
          <p:grpSpPr>
            <a:xfrm>
              <a:off x="6726560" y="7162560"/>
              <a:ext cx="1206546" cy="914400"/>
              <a:chOff x="6024218" y="6988818"/>
              <a:chExt cx="1206546" cy="914400"/>
            </a:xfrm>
          </p:grpSpPr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08330097-2E9D-614D-B82C-6A1E02FD87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0551" y="6988818"/>
                <a:ext cx="914400" cy="914400"/>
              </a:xfrm>
              <a:prstGeom prst="ellipse">
                <a:avLst/>
              </a:prstGeom>
              <a:solidFill>
                <a:srgbClr val="F68003"/>
              </a:solidFill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b="1" dirty="0"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4B7772C6-F4F6-6F49-8F08-290EC20FD1F7}"/>
                  </a:ext>
                </a:extLst>
              </p:cNvPr>
              <p:cNvSpPr txBox="1"/>
              <p:nvPr/>
            </p:nvSpPr>
            <p:spPr>
              <a:xfrm>
                <a:off x="6024218" y="7326750"/>
                <a:ext cx="12065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VOLUNTEER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B2FE555-7B8B-CC4D-8A46-D9193DC3FC98}"/>
                </a:ext>
              </a:extLst>
            </p:cNvPr>
            <p:cNvGrpSpPr/>
            <p:nvPr/>
          </p:nvGrpSpPr>
          <p:grpSpPr>
            <a:xfrm rot="10800000">
              <a:off x="6092743" y="8995394"/>
              <a:ext cx="250136" cy="219512"/>
              <a:chOff x="7935538" y="9047823"/>
              <a:chExt cx="250136" cy="219512"/>
            </a:xfrm>
          </p:grpSpPr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92EA60EA-6ADD-5C45-964F-F4AF151A318C}"/>
                  </a:ext>
                </a:extLst>
              </p:cNvPr>
              <p:cNvCxnSpPr/>
              <p:nvPr/>
            </p:nvCxnSpPr>
            <p:spPr>
              <a:xfrm>
                <a:off x="8137802" y="9047823"/>
                <a:ext cx="0" cy="211045"/>
              </a:xfrm>
              <a:prstGeom prst="line">
                <a:avLst/>
              </a:prstGeom>
              <a:ln w="158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65B88D04-C7AF-7D46-A001-7143C435494C}"/>
                  </a:ext>
                </a:extLst>
              </p:cNvPr>
              <p:cNvSpPr/>
              <p:nvPr/>
            </p:nvSpPr>
            <p:spPr>
              <a:xfrm>
                <a:off x="8094234" y="9175895"/>
                <a:ext cx="91440" cy="914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2588A390-FE22-024E-B23E-82B5E67AD3F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935538" y="9058084"/>
                <a:ext cx="195011" cy="0"/>
              </a:xfrm>
              <a:prstGeom prst="line">
                <a:avLst/>
              </a:prstGeom>
              <a:ln w="158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A735EFAF-5E5A-084E-A138-9BE52AFBC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39257" y="1661735"/>
              <a:ext cx="822960" cy="82296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1E47DC9-6D52-5146-8E91-BE7242187387}"/>
                </a:ext>
              </a:extLst>
            </p:cNvPr>
            <p:cNvSpPr txBox="1"/>
            <p:nvPr/>
          </p:nvSpPr>
          <p:spPr>
            <a:xfrm>
              <a:off x="5585117" y="1980752"/>
              <a:ext cx="5245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168CCB"/>
                  </a:solidFill>
                  <a:latin typeface="Helvetica Neue" charset="0"/>
                  <a:ea typeface="Helvetica Neue" charset="0"/>
                  <a:cs typeface="Helvetica Neue" charset="0"/>
                </a:rPr>
                <a:t>EMR</a:t>
              </a: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BAACC37-0A16-1E48-8E90-06319D55B625}"/>
                </a:ext>
              </a:extLst>
            </p:cNvPr>
            <p:cNvCxnSpPr>
              <a:cxnSpLocks/>
            </p:cNvCxnSpPr>
            <p:nvPr/>
          </p:nvCxnSpPr>
          <p:spPr>
            <a:xfrm>
              <a:off x="5918843" y="2421017"/>
              <a:ext cx="691819" cy="2101585"/>
            </a:xfrm>
            <a:prstGeom prst="line">
              <a:avLst/>
            </a:prstGeom>
            <a:ln w="793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BDB47BC-6D51-A341-856B-112530872C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7950" y="5718346"/>
              <a:ext cx="914400" cy="914400"/>
            </a:xfrm>
            <a:prstGeom prst="ellipse">
              <a:avLst/>
            </a:prstGeom>
            <a:solidFill>
              <a:srgbClr val="8FBF1F"/>
            </a:solidFill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latin typeface="Helvetica Neue" charset="0"/>
                  <a:ea typeface="Helvetica Neue" charset="0"/>
                  <a:cs typeface="Helvetica Neue" charset="0"/>
                </a:rPr>
                <a:t>PT/OT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4322A51-E710-2849-8BB1-ACBE5FE47C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56175" y="7802459"/>
              <a:ext cx="822960" cy="822960"/>
            </a:xfrm>
            <a:prstGeom prst="ellipse">
              <a:avLst/>
            </a:prstGeom>
            <a:solidFill>
              <a:srgbClr val="A6DF2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D982017-5E33-9A40-AAA3-2E3E4ACCAFCA}"/>
                </a:ext>
              </a:extLst>
            </p:cNvPr>
            <p:cNvCxnSpPr>
              <a:stCxn id="98" idx="1"/>
              <a:endCxn id="97" idx="5"/>
            </p:cNvCxnSpPr>
            <p:nvPr/>
          </p:nvCxnSpPr>
          <p:spPr>
            <a:xfrm flipH="1" flipV="1">
              <a:off x="8938439" y="6498835"/>
              <a:ext cx="1238256" cy="1424144"/>
            </a:xfrm>
            <a:prstGeom prst="line">
              <a:avLst/>
            </a:prstGeom>
            <a:ln w="79375">
              <a:solidFill>
                <a:srgbClr val="A6DF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84340AC6-4A7D-0649-B28D-72309BFDA7E9}"/>
                </a:ext>
              </a:extLst>
            </p:cNvPr>
            <p:cNvCxnSpPr>
              <a:cxnSpLocks/>
              <a:stCxn id="97" idx="6"/>
            </p:cNvCxnSpPr>
            <p:nvPr/>
          </p:nvCxnSpPr>
          <p:spPr>
            <a:xfrm>
              <a:off x="9072350" y="6175546"/>
              <a:ext cx="1967311" cy="1014037"/>
            </a:xfrm>
            <a:prstGeom prst="line">
              <a:avLst/>
            </a:prstGeom>
            <a:ln w="79375">
              <a:solidFill>
                <a:srgbClr val="A6DF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5D63B2A-F962-EB4B-8C36-A8AE839F70B7}"/>
                </a:ext>
              </a:extLst>
            </p:cNvPr>
            <p:cNvSpPr txBox="1"/>
            <p:nvPr/>
          </p:nvSpPr>
          <p:spPr>
            <a:xfrm>
              <a:off x="10018224" y="8090829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6">
                      <a:lumMod val="50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Compliance</a:t>
              </a: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7C26E9B-038A-EC43-9B7A-BE179CA683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72997" y="6876555"/>
              <a:ext cx="822960" cy="822960"/>
            </a:xfrm>
            <a:prstGeom prst="ellipse">
              <a:avLst/>
            </a:prstGeom>
            <a:solidFill>
              <a:srgbClr val="A6DF2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9B7E093-DA67-5D46-A84D-6E1D33D44FF4}"/>
                </a:ext>
              </a:extLst>
            </p:cNvPr>
            <p:cNvSpPr txBox="1"/>
            <p:nvPr/>
          </p:nvSpPr>
          <p:spPr>
            <a:xfrm>
              <a:off x="10733241" y="7164925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6">
                      <a:lumMod val="50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Education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E09FA6E-AE88-144B-8289-58D1A89D3793}"/>
                </a:ext>
              </a:extLst>
            </p:cNvPr>
            <p:cNvSpPr/>
            <p:nvPr/>
          </p:nvSpPr>
          <p:spPr>
            <a:xfrm>
              <a:off x="9603382" y="9046762"/>
              <a:ext cx="91440" cy="9144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DBB1C9C2-5F4C-5C4A-957B-C6C6F0EE853B}"/>
                </a:ext>
              </a:extLst>
            </p:cNvPr>
            <p:cNvSpPr/>
            <p:nvPr/>
          </p:nvSpPr>
          <p:spPr>
            <a:xfrm>
              <a:off x="9603382" y="9327151"/>
              <a:ext cx="91440" cy="9144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E9D6F1F-D91C-CA4D-9F3C-3BEFE7F1C300}"/>
                </a:ext>
              </a:extLst>
            </p:cNvPr>
            <p:cNvSpPr txBox="1"/>
            <p:nvPr/>
          </p:nvSpPr>
          <p:spPr>
            <a:xfrm>
              <a:off x="11789331" y="7059547"/>
              <a:ext cx="10313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6">
                      <a:lumMod val="75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Staff meeting</a:t>
              </a: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287C230-3DC2-4648-8AE7-8D496ADAC63C}"/>
                </a:ext>
              </a:extLst>
            </p:cNvPr>
            <p:cNvSpPr/>
            <p:nvPr/>
          </p:nvSpPr>
          <p:spPr>
            <a:xfrm>
              <a:off x="9603382" y="9498868"/>
              <a:ext cx="91440" cy="9144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EF6CAC1-A17D-704E-89D9-1F5C3C4EA5C4}"/>
                </a:ext>
              </a:extLst>
            </p:cNvPr>
            <p:cNvSpPr txBox="1"/>
            <p:nvPr/>
          </p:nvSpPr>
          <p:spPr>
            <a:xfrm>
              <a:off x="11789331" y="6887180"/>
              <a:ext cx="10313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6">
                      <a:lumMod val="75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Champions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32B1069-DE81-0743-A86D-2C1DDF4898DB}"/>
                </a:ext>
              </a:extLst>
            </p:cNvPr>
            <p:cNvSpPr txBox="1"/>
            <p:nvPr/>
          </p:nvSpPr>
          <p:spPr>
            <a:xfrm>
              <a:off x="11789331" y="6725797"/>
              <a:ext cx="16111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6">
                      <a:lumMod val="75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Orientation meetings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2D3522D-AAC5-C74F-B966-BF490591ABCD}"/>
                </a:ext>
              </a:extLst>
            </p:cNvPr>
            <p:cNvCxnSpPr/>
            <p:nvPr/>
          </p:nvCxnSpPr>
          <p:spPr>
            <a:xfrm flipH="1" flipV="1">
              <a:off x="9463923" y="8997896"/>
              <a:ext cx="182880" cy="2342"/>
            </a:xfrm>
            <a:prstGeom prst="line">
              <a:avLst/>
            </a:prstGeom>
            <a:ln w="158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972B57E-B8AC-0641-A0D3-ACE44AC4D2D7}"/>
                </a:ext>
              </a:extLst>
            </p:cNvPr>
            <p:cNvSpPr txBox="1"/>
            <p:nvPr/>
          </p:nvSpPr>
          <p:spPr>
            <a:xfrm>
              <a:off x="11096793" y="7987179"/>
              <a:ext cx="10313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6">
                      <a:lumMod val="50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PT/OTFeats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27904B-4665-474F-9FD8-2FE48EA93FD6}"/>
                </a:ext>
              </a:extLst>
            </p:cNvPr>
            <p:cNvCxnSpPr/>
            <p:nvPr/>
          </p:nvCxnSpPr>
          <p:spPr>
            <a:xfrm>
              <a:off x="11063322" y="8055209"/>
              <a:ext cx="0" cy="208436"/>
            </a:xfrm>
            <a:prstGeom prst="line">
              <a:avLst/>
            </a:prstGeom>
            <a:ln w="15875">
              <a:solidFill>
                <a:srgbClr val="A6DF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76D2506-5995-6244-BAFF-CA764D1AE1EF}"/>
                </a:ext>
              </a:extLst>
            </p:cNvPr>
            <p:cNvSpPr/>
            <p:nvPr/>
          </p:nvSpPr>
          <p:spPr>
            <a:xfrm>
              <a:off x="11013101" y="8059024"/>
              <a:ext cx="91440" cy="91440"/>
            </a:xfrm>
            <a:prstGeom prst="ellipse">
              <a:avLst/>
            </a:prstGeom>
            <a:solidFill>
              <a:srgbClr val="A6DF2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683CFBD-2ED3-474C-A9DE-961566F31621}"/>
                </a:ext>
              </a:extLst>
            </p:cNvPr>
            <p:cNvCxnSpPr/>
            <p:nvPr/>
          </p:nvCxnSpPr>
          <p:spPr>
            <a:xfrm flipH="1">
              <a:off x="10881021" y="8263077"/>
              <a:ext cx="182880" cy="0"/>
            </a:xfrm>
            <a:prstGeom prst="line">
              <a:avLst/>
            </a:prstGeom>
            <a:ln w="15875">
              <a:solidFill>
                <a:srgbClr val="A6DF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A5A89C5B-5A18-6643-A3D9-34799B787B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90281" y="2677151"/>
              <a:ext cx="822960" cy="82296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5F033A6-6C54-274A-9FBA-BC079E196436}"/>
                </a:ext>
              </a:extLst>
            </p:cNvPr>
            <p:cNvSpPr txBox="1"/>
            <p:nvPr/>
          </p:nvSpPr>
          <p:spPr>
            <a:xfrm>
              <a:off x="10243571" y="2953979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EE2443"/>
                  </a:solidFill>
                  <a:latin typeface="Helvetica Neue" charset="0"/>
                  <a:ea typeface="Helvetica Neue" charset="0"/>
                  <a:cs typeface="Helvetica Neue" charset="0"/>
                </a:rPr>
                <a:t>EMR</a:t>
              </a: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8F02AB4-166E-B948-A257-92F7EF3A803D}"/>
                </a:ext>
              </a:extLst>
            </p:cNvPr>
            <p:cNvCxnSpPr>
              <a:cxnSpLocks/>
              <a:stCxn id="24" idx="6"/>
            </p:cNvCxnSpPr>
            <p:nvPr/>
          </p:nvCxnSpPr>
          <p:spPr>
            <a:xfrm flipV="1">
              <a:off x="8248880" y="3234886"/>
              <a:ext cx="2110476" cy="1056268"/>
            </a:xfrm>
            <a:prstGeom prst="line">
              <a:avLst/>
            </a:prstGeom>
            <a:ln w="79375">
              <a:solidFill>
                <a:srgbClr val="FCD8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F2C7960-10AC-D241-8B0F-71134BBE988B}"/>
                </a:ext>
              </a:extLst>
            </p:cNvPr>
            <p:cNvGrpSpPr/>
            <p:nvPr/>
          </p:nvGrpSpPr>
          <p:grpSpPr>
            <a:xfrm>
              <a:off x="8609603" y="8573779"/>
              <a:ext cx="935666" cy="822960"/>
              <a:chOff x="7339052" y="8668995"/>
              <a:chExt cx="935666" cy="822960"/>
            </a:xfrm>
          </p:grpSpPr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B74A190A-4CC4-7546-A1DA-90D21C1E00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83830" y="8668995"/>
                <a:ext cx="822960" cy="82296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A3E9F6E3-DB50-B248-A693-95E817ED2521}"/>
                  </a:ext>
                </a:extLst>
              </p:cNvPr>
              <p:cNvSpPr txBox="1"/>
              <p:nvPr/>
            </p:nvSpPr>
            <p:spPr>
              <a:xfrm>
                <a:off x="7339052" y="8967067"/>
                <a:ext cx="93566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accent4">
                        <a:lumMod val="50000"/>
                      </a:schemeClr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Education</a:t>
                </a:r>
              </a:p>
            </p:txBody>
          </p:sp>
        </p:grp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5C00E7E-95FC-6343-8754-044EBF7F3316}"/>
                </a:ext>
              </a:extLst>
            </p:cNvPr>
            <p:cNvSpPr txBox="1"/>
            <p:nvPr/>
          </p:nvSpPr>
          <p:spPr>
            <a:xfrm>
              <a:off x="9674038" y="8963351"/>
              <a:ext cx="24039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>
                      <a:lumMod val="50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Medical student survey of family/ caregiver needs</a:t>
              </a:r>
            </a:p>
            <a:p>
              <a:r>
                <a:rPr lang="en-US" sz="1000" dirty="0">
                  <a:solidFill>
                    <a:schemeClr val="accent4">
                      <a:lumMod val="50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Develop website</a:t>
              </a:r>
            </a:p>
            <a:p>
              <a:r>
                <a:rPr lang="en-US" sz="1000" dirty="0">
                  <a:solidFill>
                    <a:schemeClr val="accent4">
                      <a:lumMod val="50000"/>
                    </a:schemeClr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Develop EMR generated education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5DAA942-00D7-CA46-B4B2-02A47E9709C8}"/>
                </a:ext>
              </a:extLst>
            </p:cNvPr>
            <p:cNvSpPr txBox="1"/>
            <p:nvPr/>
          </p:nvSpPr>
          <p:spPr>
            <a:xfrm>
              <a:off x="1333441" y="1112414"/>
              <a:ext cx="389596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AWOL and NuDESC Screens added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Make AWOL and NuDESC mandatory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Backwards spelling of WORLD provided in all languages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Added exception for comfort care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Screens added to Kardex for nursing communication</a:t>
              </a:r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51A02F04-A5FB-0E4A-9C85-C7928F077B7C}"/>
                </a:ext>
              </a:extLst>
            </p:cNvPr>
            <p:cNvCxnSpPr>
              <a:cxnSpLocks/>
            </p:cNvCxnSpPr>
            <p:nvPr/>
          </p:nvCxnSpPr>
          <p:spPr>
            <a:xfrm>
              <a:off x="5243966" y="1200151"/>
              <a:ext cx="0" cy="815621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A3734DC-6056-5048-BDDA-5C2C29A8374C}"/>
                </a:ext>
              </a:extLst>
            </p:cNvPr>
            <p:cNvSpPr/>
            <p:nvPr/>
          </p:nvSpPr>
          <p:spPr>
            <a:xfrm>
              <a:off x="5205455" y="1656593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7D25A04-6FE2-314C-86C8-18C1F36D90A8}"/>
                </a:ext>
              </a:extLst>
            </p:cNvPr>
            <p:cNvSpPr/>
            <p:nvPr/>
          </p:nvSpPr>
          <p:spPr>
            <a:xfrm>
              <a:off x="5205455" y="1343371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9D088A6-C1AD-EB47-9024-FBF0BA23D39B}"/>
                </a:ext>
              </a:extLst>
            </p:cNvPr>
            <p:cNvSpPr/>
            <p:nvPr/>
          </p:nvSpPr>
          <p:spPr>
            <a:xfrm>
              <a:off x="5205455" y="1813203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F84A894A-EB0F-EF42-B5BD-25B351FB8834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9275124" y="4910501"/>
              <a:ext cx="2047872" cy="186793"/>
            </a:xfrm>
            <a:prstGeom prst="line">
              <a:avLst/>
            </a:prstGeom>
            <a:ln w="793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8D4D2F55-37D2-0245-9151-58856A22DE4B}"/>
                </a:ext>
              </a:extLst>
            </p:cNvPr>
            <p:cNvSpPr/>
            <p:nvPr/>
          </p:nvSpPr>
          <p:spPr>
            <a:xfrm>
              <a:off x="5205455" y="1186760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1FF65D0-27AD-224A-B16F-0E7CCE289366}"/>
                </a:ext>
              </a:extLst>
            </p:cNvPr>
            <p:cNvSpPr/>
            <p:nvPr/>
          </p:nvSpPr>
          <p:spPr>
            <a:xfrm>
              <a:off x="4338312" y="2435268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2502A7F-CBA9-8148-99B0-B8F2E1CB22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71816" y="4251924"/>
              <a:ext cx="822960" cy="82296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1982355C-3BFD-7545-9FF7-82BC05808637}"/>
                </a:ext>
              </a:extLst>
            </p:cNvPr>
            <p:cNvCxnSpPr/>
            <p:nvPr/>
          </p:nvCxnSpPr>
          <p:spPr>
            <a:xfrm flipH="1">
              <a:off x="3383478" y="4672275"/>
              <a:ext cx="182880" cy="0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1B6A307F-E7D0-C84B-9759-4E20BE176278}"/>
                </a:ext>
              </a:extLst>
            </p:cNvPr>
            <p:cNvCxnSpPr>
              <a:cxnSpLocks/>
              <a:stCxn id="132" idx="4"/>
            </p:cNvCxnSpPr>
            <p:nvPr/>
          </p:nvCxnSpPr>
          <p:spPr>
            <a:xfrm>
              <a:off x="3381460" y="4099025"/>
              <a:ext cx="4416" cy="577457"/>
            </a:xfrm>
            <a:prstGeom prst="line">
              <a:avLst/>
            </a:prstGeom>
            <a:ln w="158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6F28408-9F90-E84A-A688-079BD33BFEC1}"/>
                </a:ext>
              </a:extLst>
            </p:cNvPr>
            <p:cNvSpPr txBox="1"/>
            <p:nvPr/>
          </p:nvSpPr>
          <p:spPr>
            <a:xfrm>
              <a:off x="1231536" y="3926859"/>
              <a:ext cx="211974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Feats of the Week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Nurse Champions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Daily audits</a:t>
              </a:r>
            </a:p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Spot checks on care bundle implementation</a:t>
              </a: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AA912A7-EC0E-A243-83F0-CCF4FC99BB1D}"/>
                </a:ext>
              </a:extLst>
            </p:cNvPr>
            <p:cNvSpPr/>
            <p:nvPr/>
          </p:nvSpPr>
          <p:spPr>
            <a:xfrm>
              <a:off x="3335740" y="4007585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D473B881-8027-CE45-B7B6-DE743046C83A}"/>
                </a:ext>
              </a:extLst>
            </p:cNvPr>
            <p:cNvSpPr/>
            <p:nvPr/>
          </p:nvSpPr>
          <p:spPr>
            <a:xfrm>
              <a:off x="3335740" y="4166636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81B4E4F-A153-3F49-A2F5-D68B65D631B9}"/>
                </a:ext>
              </a:extLst>
            </p:cNvPr>
            <p:cNvSpPr/>
            <p:nvPr/>
          </p:nvSpPr>
          <p:spPr>
            <a:xfrm>
              <a:off x="3335740" y="4324680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4302111-5806-FE40-8625-2B3B87B8EF38}"/>
                </a:ext>
              </a:extLst>
            </p:cNvPr>
            <p:cNvSpPr/>
            <p:nvPr/>
          </p:nvSpPr>
          <p:spPr>
            <a:xfrm>
              <a:off x="3335740" y="4488696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3C048C6C-5332-2149-9A29-959FDBAFA067}"/>
                </a:ext>
              </a:extLst>
            </p:cNvPr>
            <p:cNvSpPr txBox="1"/>
            <p:nvPr/>
          </p:nvSpPr>
          <p:spPr>
            <a:xfrm>
              <a:off x="3515463" y="4549072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5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Compliance</a:t>
              </a:r>
            </a:p>
          </p:txBody>
        </p: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B1A021C-C5C2-D74E-99CB-6B7D8F3F72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39951" y="2013687"/>
              <a:ext cx="291667" cy="0"/>
            </a:xfrm>
            <a:prstGeom prst="line">
              <a:avLst/>
            </a:prstGeom>
            <a:ln w="158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2E3E8E73-7BD7-3749-B617-E0173D517536}"/>
                </a:ext>
              </a:extLst>
            </p:cNvPr>
            <p:cNvGrpSpPr/>
            <p:nvPr/>
          </p:nvGrpSpPr>
          <p:grpSpPr>
            <a:xfrm>
              <a:off x="6230859" y="1110429"/>
              <a:ext cx="1035505" cy="822960"/>
              <a:chOff x="4792345" y="1535485"/>
              <a:chExt cx="1035505" cy="822960"/>
            </a:xfrm>
          </p:grpSpPr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F421F795-FE6A-4A44-AB4F-3939836666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4215" y="1535485"/>
                <a:ext cx="822960" cy="822960"/>
              </a:xfrm>
              <a:prstGeom prst="ellipse">
                <a:avLst/>
              </a:prstGeom>
              <a:solidFill>
                <a:srgbClr val="A2D1EA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C8A31458-DA18-D845-A2B8-5AC46883C83D}"/>
                  </a:ext>
                </a:extLst>
              </p:cNvPr>
              <p:cNvSpPr txBox="1"/>
              <p:nvPr/>
            </p:nvSpPr>
            <p:spPr>
              <a:xfrm>
                <a:off x="4792345" y="1629337"/>
                <a:ext cx="103550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168CCB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RN satisfaction monitoring</a:t>
                </a:r>
              </a:p>
            </p:txBody>
          </p:sp>
        </p:grp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12D9262-319F-1341-ACF4-B83A842846AD}"/>
                </a:ext>
              </a:extLst>
            </p:cNvPr>
            <p:cNvCxnSpPr/>
            <p:nvPr/>
          </p:nvCxnSpPr>
          <p:spPr>
            <a:xfrm>
              <a:off x="6717741" y="853035"/>
              <a:ext cx="0" cy="251911"/>
            </a:xfrm>
            <a:prstGeom prst="line">
              <a:avLst/>
            </a:prstGeom>
            <a:ln w="158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A4EB4F9A-7D7B-1E41-AD84-447428E46034}"/>
                </a:ext>
              </a:extLst>
            </p:cNvPr>
            <p:cNvSpPr/>
            <p:nvPr/>
          </p:nvSpPr>
          <p:spPr>
            <a:xfrm>
              <a:off x="6673684" y="811212"/>
              <a:ext cx="91440" cy="9144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8387D5E-F6FF-F14A-A82F-AB6853792359}"/>
                </a:ext>
              </a:extLst>
            </p:cNvPr>
            <p:cNvSpPr txBox="1"/>
            <p:nvPr/>
          </p:nvSpPr>
          <p:spPr>
            <a:xfrm>
              <a:off x="5244546" y="722796"/>
              <a:ext cx="142827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168CC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Periodic satisfaction surveys </a:t>
              </a:r>
            </a:p>
            <a:p>
              <a:pPr algn="r"/>
              <a:endParaRPr lang="en-US" sz="1000" dirty="0">
                <a:solidFill>
                  <a:srgbClr val="168CCB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AAB9FDEB-CAC5-EE4A-A874-6B2FEBB7F5D5}"/>
                </a:ext>
              </a:extLst>
            </p:cNvPr>
            <p:cNvGrpSpPr/>
            <p:nvPr/>
          </p:nvGrpSpPr>
          <p:grpSpPr>
            <a:xfrm>
              <a:off x="7468114" y="8685295"/>
              <a:ext cx="935666" cy="822960"/>
              <a:chOff x="6115944" y="8662609"/>
              <a:chExt cx="935666" cy="822960"/>
            </a:xfrm>
          </p:grpSpPr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B83E83D6-DE5D-9B4E-86FA-9DAC5C5581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72914" y="8662609"/>
                <a:ext cx="822960" cy="82296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266BCE00-8B70-D340-94FD-5AB7B76930A5}"/>
                  </a:ext>
                </a:extLst>
              </p:cNvPr>
              <p:cNvSpPr txBox="1"/>
              <p:nvPr/>
            </p:nvSpPr>
            <p:spPr>
              <a:xfrm>
                <a:off x="6115944" y="8953701"/>
                <a:ext cx="93566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accent2">
                        <a:lumMod val="75000"/>
                      </a:schemeClr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Compliance</a:t>
                </a:r>
              </a:p>
            </p:txBody>
          </p:sp>
        </p:grp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DCC7A93E-659E-034B-A928-51F52F8DDF04}"/>
                </a:ext>
              </a:extLst>
            </p:cNvPr>
            <p:cNvSpPr txBox="1"/>
            <p:nvPr/>
          </p:nvSpPr>
          <p:spPr>
            <a:xfrm>
              <a:off x="11335914" y="2372015"/>
              <a:ext cx="30194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Orderset added</a:t>
              </a:r>
            </a:p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Pharmacy note added</a:t>
              </a:r>
            </a:p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Deliriogenic med list added</a:t>
              </a:r>
            </a:p>
            <a:p>
              <a:r>
                <a:rPr lang="en-US" sz="1000" dirty="0">
                  <a:solidFill>
                    <a:srgbClr val="EE2443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Added screening results to PAF columns, comp flow sheets and patient reports</a:t>
              </a:r>
            </a:p>
            <a:p>
              <a:endParaRPr lang="en-US" sz="1000" dirty="0">
                <a:solidFill>
                  <a:schemeClr val="accent1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D04CF4A-9E24-2D43-88CB-BA079F72D94B}"/>
                </a:ext>
              </a:extLst>
            </p:cNvPr>
            <p:cNvCxnSpPr/>
            <p:nvPr/>
          </p:nvCxnSpPr>
          <p:spPr>
            <a:xfrm>
              <a:off x="11291180" y="2545832"/>
              <a:ext cx="0" cy="548640"/>
            </a:xfrm>
            <a:prstGeom prst="line">
              <a:avLst/>
            </a:prstGeom>
            <a:ln w="15875">
              <a:solidFill>
                <a:srgbClr val="FCD8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B9D8458-0A74-3B4F-BC08-2A413E130119}"/>
                </a:ext>
              </a:extLst>
            </p:cNvPr>
            <p:cNvSpPr/>
            <p:nvPr/>
          </p:nvSpPr>
          <p:spPr>
            <a:xfrm>
              <a:off x="11243283" y="2754048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8023DAD2-EB58-DE48-B4ED-075365B07F6F}"/>
                </a:ext>
              </a:extLst>
            </p:cNvPr>
            <p:cNvSpPr/>
            <p:nvPr/>
          </p:nvSpPr>
          <p:spPr>
            <a:xfrm>
              <a:off x="11243283" y="2594322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65A11B6-9738-2F40-A65F-779A94C32737}"/>
                </a:ext>
              </a:extLst>
            </p:cNvPr>
            <p:cNvCxnSpPr/>
            <p:nvPr/>
          </p:nvCxnSpPr>
          <p:spPr>
            <a:xfrm flipH="1">
              <a:off x="11111323" y="3104891"/>
              <a:ext cx="182880" cy="0"/>
            </a:xfrm>
            <a:prstGeom prst="line">
              <a:avLst/>
            </a:prstGeom>
            <a:ln w="15875">
              <a:solidFill>
                <a:srgbClr val="FCD8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CC2318B2-BA50-554A-ABB7-4900B6522D7F}"/>
                </a:ext>
              </a:extLst>
            </p:cNvPr>
            <p:cNvSpPr/>
            <p:nvPr/>
          </p:nvSpPr>
          <p:spPr>
            <a:xfrm>
              <a:off x="11243283" y="2446280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2A839E1F-0020-554C-A0E4-446EC76B9246}"/>
                </a:ext>
              </a:extLst>
            </p:cNvPr>
            <p:cNvSpPr/>
            <p:nvPr/>
          </p:nvSpPr>
          <p:spPr>
            <a:xfrm>
              <a:off x="11243283" y="2893386"/>
              <a:ext cx="91440" cy="91440"/>
            </a:xfrm>
            <a:prstGeom prst="ellipse">
              <a:avLst/>
            </a:prstGeom>
            <a:solidFill>
              <a:srgbClr val="FCD8E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dirty="0">
                <a:solidFill>
                  <a:schemeClr val="accent2">
                    <a:lumMod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charset="0"/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1C41BF38-3AD4-9242-8FFE-8D268BE6B4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090395" y="3645673"/>
              <a:ext cx="822960" cy="82296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44ACBEF-EDE6-3A49-8CBB-B999FF6E6685}"/>
                </a:ext>
              </a:extLst>
            </p:cNvPr>
            <p:cNvSpPr txBox="1"/>
            <p:nvPr/>
          </p:nvSpPr>
          <p:spPr>
            <a:xfrm>
              <a:off x="12111199" y="3743399"/>
              <a:ext cx="23124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6767A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Deliriogenic med list added</a:t>
              </a:r>
            </a:p>
            <a:p>
              <a:r>
                <a:rPr lang="en-US" sz="1000" dirty="0">
                  <a:solidFill>
                    <a:srgbClr val="6767AB"/>
                  </a:solidFill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charset="0"/>
                </a:rPr>
                <a:t>Pharmacy note added to workflow</a:t>
              </a:r>
            </a:p>
          </p:txBody>
        </p: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4F02FD15-7449-9E43-94E5-81BFF2A40F3D}"/>
                </a:ext>
              </a:extLst>
            </p:cNvPr>
            <p:cNvCxnSpPr/>
            <p:nvPr/>
          </p:nvCxnSpPr>
          <p:spPr>
            <a:xfrm flipH="1" flipV="1">
              <a:off x="11913674" y="4092506"/>
              <a:ext cx="182880" cy="2342"/>
            </a:xfrm>
            <a:prstGeom prst="line">
              <a:avLst/>
            </a:prstGeom>
            <a:ln w="158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67D4E9F7-597C-F345-B6F5-8764DAB30F2B}"/>
                </a:ext>
              </a:extLst>
            </p:cNvPr>
            <p:cNvCxnSpPr>
              <a:cxnSpLocks/>
            </p:cNvCxnSpPr>
            <p:nvPr/>
          </p:nvCxnSpPr>
          <p:spPr>
            <a:xfrm>
              <a:off x="12094069" y="3840355"/>
              <a:ext cx="3192" cy="241046"/>
            </a:xfrm>
            <a:prstGeom prst="line">
              <a:avLst/>
            </a:prstGeom>
            <a:ln w="15875">
              <a:solidFill>
                <a:srgbClr val="CDC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55A2A967-EA72-B949-88F3-889A527114D4}"/>
                </a:ext>
              </a:extLst>
            </p:cNvPr>
            <p:cNvSpPr/>
            <p:nvPr/>
          </p:nvSpPr>
          <p:spPr>
            <a:xfrm>
              <a:off x="12050391" y="3819672"/>
              <a:ext cx="91440" cy="9144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EBBA4A3D-C2CE-CB41-AE27-8DA775873F1E}"/>
                </a:ext>
              </a:extLst>
            </p:cNvPr>
            <p:cNvSpPr txBox="1"/>
            <p:nvPr/>
          </p:nvSpPr>
          <p:spPr>
            <a:xfrm>
              <a:off x="11041280" y="3930185"/>
              <a:ext cx="935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6767AB"/>
                  </a:solidFill>
                  <a:latin typeface="Helvetica Neue" charset="0"/>
                  <a:ea typeface="Helvetica Neue" charset="0"/>
                  <a:cs typeface="Helvetica Neue" charset="0"/>
                </a:rPr>
                <a:t>EMR</a:t>
              </a: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6E57541-2289-A24B-9701-780AC1883004}"/>
                </a:ext>
              </a:extLst>
            </p:cNvPr>
            <p:cNvSpPr/>
            <p:nvPr/>
          </p:nvSpPr>
          <p:spPr>
            <a:xfrm>
              <a:off x="12051541" y="3972072"/>
              <a:ext cx="91440" cy="91440"/>
            </a:xfrm>
            <a:prstGeom prst="ellipse">
              <a:avLst/>
            </a:prstGeom>
            <a:solidFill>
              <a:srgbClr val="CDC3F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B4254F99-9BBF-BD49-ACCC-F5351EAC00F9}"/>
                </a:ext>
              </a:extLst>
            </p:cNvPr>
            <p:cNvCxnSpPr>
              <a:cxnSpLocks/>
            </p:cNvCxnSpPr>
            <p:nvPr/>
          </p:nvCxnSpPr>
          <p:spPr>
            <a:xfrm>
              <a:off x="8702565" y="7977352"/>
              <a:ext cx="236483" cy="630620"/>
            </a:xfrm>
            <a:prstGeom prst="line">
              <a:avLst/>
            </a:prstGeom>
            <a:ln w="793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A00BCE0-1AA3-6444-BA1E-DC57EEC583A5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09" y="1916136"/>
              <a:ext cx="44033" cy="2526586"/>
            </a:xfrm>
            <a:prstGeom prst="line">
              <a:avLst/>
            </a:prstGeom>
            <a:ln w="79375">
              <a:solidFill>
                <a:srgbClr val="A2D1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3C064BFE-6569-BC4C-AB0D-BB82946B23C4}"/>
                </a:ext>
              </a:extLst>
            </p:cNvPr>
            <p:cNvSpPr/>
            <p:nvPr/>
          </p:nvSpPr>
          <p:spPr>
            <a:xfrm>
              <a:off x="5205906" y="1499982"/>
              <a:ext cx="91440" cy="91440"/>
            </a:xfrm>
            <a:prstGeom prst="ellipse">
              <a:avLst/>
            </a:prstGeom>
            <a:solidFill>
              <a:srgbClr val="A2D1EA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167F8318-E96E-DF43-BDA5-EB784EFD29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31042" y="4459975"/>
              <a:ext cx="914400" cy="914400"/>
            </a:xfrm>
            <a:prstGeom prst="ellipse">
              <a:avLst/>
            </a:prstGeom>
            <a:solidFill>
              <a:srgbClr val="168CCB"/>
            </a:solidFill>
            <a:ln w="57150">
              <a:solidFill>
                <a:srgbClr val="A2D1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Helvetica Neue" charset="0"/>
                  <a:ea typeface="Helvetica Neue" charset="0"/>
                  <a:cs typeface="Helvetica Neue" charset="0"/>
                </a:rPr>
                <a:t>RN</a:t>
              </a:r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0D922F0F-842F-414D-9345-F7FF81478CA4}"/>
                </a:ext>
              </a:extLst>
            </p:cNvPr>
            <p:cNvGrpSpPr/>
            <p:nvPr/>
          </p:nvGrpSpPr>
          <p:grpSpPr>
            <a:xfrm>
              <a:off x="8030972" y="7085594"/>
              <a:ext cx="1011077" cy="914400"/>
              <a:chOff x="7562762" y="6799726"/>
              <a:chExt cx="1011077" cy="914400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004A685F-CD73-F84F-9B0E-70C10E24E4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11100" y="6799726"/>
                <a:ext cx="914400" cy="914400"/>
              </a:xfrm>
              <a:prstGeom prst="ellipse">
                <a:avLst/>
              </a:prstGeom>
              <a:solidFill>
                <a:schemeClr val="accent4"/>
              </a:solidFill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b="1" dirty="0"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E0987ADD-546E-0342-AF37-7F08A8E9B9AC}"/>
                  </a:ext>
                </a:extLst>
              </p:cNvPr>
              <p:cNvSpPr txBox="1"/>
              <p:nvPr/>
            </p:nvSpPr>
            <p:spPr>
              <a:xfrm>
                <a:off x="7562762" y="7107740"/>
                <a:ext cx="10110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FAMILY</a:t>
                </a:r>
              </a:p>
            </p:txBody>
          </p:sp>
        </p:grp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CB3E93E-7BC1-2845-B784-6A105E20C979}"/>
                </a:ext>
              </a:extLst>
            </p:cNvPr>
            <p:cNvCxnSpPr>
              <a:cxnSpLocks/>
            </p:cNvCxnSpPr>
            <p:nvPr/>
          </p:nvCxnSpPr>
          <p:spPr>
            <a:xfrm>
              <a:off x="7468440" y="8070942"/>
              <a:ext cx="340400" cy="637738"/>
            </a:xfrm>
            <a:prstGeom prst="line">
              <a:avLst/>
            </a:prstGeom>
            <a:ln w="793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D501005C-8E4E-4D4A-8AD5-494BE1885CFB}"/>
                </a:ext>
              </a:extLst>
            </p:cNvPr>
            <p:cNvGrpSpPr/>
            <p:nvPr/>
          </p:nvGrpSpPr>
          <p:grpSpPr>
            <a:xfrm>
              <a:off x="7890005" y="9530405"/>
              <a:ext cx="91440" cy="282069"/>
              <a:chOff x="8085767" y="9056290"/>
              <a:chExt cx="91440" cy="282069"/>
            </a:xfrm>
          </p:grpSpPr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9BAB2399-2D2A-5344-A194-F5FE24AFB3C2}"/>
                  </a:ext>
                </a:extLst>
              </p:cNvPr>
              <p:cNvCxnSpPr/>
              <p:nvPr/>
            </p:nvCxnSpPr>
            <p:spPr>
              <a:xfrm>
                <a:off x="8129335" y="9056290"/>
                <a:ext cx="0" cy="211045"/>
              </a:xfrm>
              <a:prstGeom prst="line">
                <a:avLst/>
              </a:prstGeom>
              <a:ln w="158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29537A48-830C-3E4F-AAC3-2BFFE9EDF8A3}"/>
                  </a:ext>
                </a:extLst>
              </p:cNvPr>
              <p:cNvSpPr/>
              <p:nvPr/>
            </p:nvSpPr>
            <p:spPr>
              <a:xfrm>
                <a:off x="8085767" y="9246919"/>
                <a:ext cx="91440" cy="914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7313570A-EC75-1B48-828A-9062725320C2}"/>
                </a:ext>
              </a:extLst>
            </p:cNvPr>
            <p:cNvGrpSpPr/>
            <p:nvPr/>
          </p:nvGrpSpPr>
          <p:grpSpPr>
            <a:xfrm>
              <a:off x="7428312" y="255283"/>
              <a:ext cx="3904763" cy="1631719"/>
              <a:chOff x="7393804" y="193335"/>
              <a:chExt cx="3904763" cy="1631719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8BF475EC-F7AC-E143-8FA9-F561FF7B68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50163" y="1002094"/>
                <a:ext cx="822960" cy="822960"/>
              </a:xfrm>
              <a:prstGeom prst="ellipse">
                <a:avLst/>
              </a:prstGeom>
              <a:solidFill>
                <a:srgbClr val="FCD8E0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269368A1-0996-F644-BDE2-F5D54F284F65}"/>
                  </a:ext>
                </a:extLst>
              </p:cNvPr>
              <p:cNvSpPr txBox="1"/>
              <p:nvPr/>
            </p:nvSpPr>
            <p:spPr>
              <a:xfrm>
                <a:off x="7393804" y="1308965"/>
                <a:ext cx="93566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EE2443"/>
                    </a:solidFill>
                    <a:latin typeface="Helvetica Neue" charset="0"/>
                    <a:ea typeface="Helvetica Neue" charset="0"/>
                    <a:cs typeface="Helvetica Neue" charset="0"/>
                  </a:rPr>
                  <a:t>Education</a:t>
                </a:r>
              </a:p>
            </p:txBody>
          </p: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55C31AF7-4C7D-4B4C-9B0C-45F48597326A}"/>
                  </a:ext>
                </a:extLst>
              </p:cNvPr>
              <p:cNvGrpSpPr/>
              <p:nvPr/>
            </p:nvGrpSpPr>
            <p:grpSpPr>
              <a:xfrm>
                <a:off x="8263674" y="193335"/>
                <a:ext cx="3034893" cy="1169551"/>
                <a:chOff x="8903859" y="378270"/>
                <a:chExt cx="3034893" cy="1169551"/>
              </a:xfrm>
            </p:grpSpPr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F1C1308F-5FCD-1246-B3E0-00A70BBE07C6}"/>
                    </a:ext>
                  </a:extLst>
                </p:cNvPr>
                <p:cNvCxnSpPr/>
                <p:nvPr/>
              </p:nvCxnSpPr>
              <p:spPr>
                <a:xfrm>
                  <a:off x="9071809" y="544880"/>
                  <a:ext cx="9397" cy="1001971"/>
                </a:xfrm>
                <a:prstGeom prst="line">
                  <a:avLst/>
                </a:prstGeom>
                <a:ln w="15875">
                  <a:solidFill>
                    <a:srgbClr val="FCD8E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" name="Oval 174">
                  <a:extLst>
                    <a:ext uri="{FF2B5EF4-FFF2-40B4-BE49-F238E27FC236}">
                      <a16:creationId xmlns:a16="http://schemas.microsoft.com/office/drawing/2014/main" id="{5F7D3482-7792-3E4D-AAE9-D074132953FB}"/>
                    </a:ext>
                  </a:extLst>
                </p:cNvPr>
                <p:cNvSpPr/>
                <p:nvPr/>
              </p:nvSpPr>
              <p:spPr>
                <a:xfrm>
                  <a:off x="9028214" y="451433"/>
                  <a:ext cx="91440" cy="91440"/>
                </a:xfrm>
                <a:prstGeom prst="ellipse">
                  <a:avLst/>
                </a:prstGeom>
                <a:solidFill>
                  <a:srgbClr val="FCD8E0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1000" b="1" dirty="0">
                    <a:solidFill>
                      <a:schemeClr val="accent2">
                        <a:lumMod val="75000"/>
                      </a:schemeClr>
                    </a:solidFill>
                    <a:latin typeface="Helvetica Neue" charset="0"/>
                    <a:ea typeface="Helvetica Neue" charset="0"/>
                    <a:cs typeface="Helvetica Neue" charset="0"/>
                  </a:endParaRPr>
                </a:p>
              </p:txBody>
            </p:sp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58D7500E-1722-4649-80A1-11B7D9FDC9D7}"/>
                    </a:ext>
                  </a:extLst>
                </p:cNvPr>
                <p:cNvSpPr/>
                <p:nvPr/>
              </p:nvSpPr>
              <p:spPr>
                <a:xfrm>
                  <a:off x="9028214" y="610484"/>
                  <a:ext cx="91440" cy="91440"/>
                </a:xfrm>
                <a:prstGeom prst="ellipse">
                  <a:avLst/>
                </a:prstGeom>
                <a:solidFill>
                  <a:srgbClr val="FCD8E0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1000" b="1" dirty="0">
                    <a:solidFill>
                      <a:schemeClr val="accent2">
                        <a:lumMod val="75000"/>
                      </a:schemeClr>
                    </a:solidFill>
                    <a:latin typeface="Helvetica Neue" charset="0"/>
                    <a:ea typeface="Helvetica Neue" charset="0"/>
                    <a:cs typeface="Helvetica Neue" charset="0"/>
                  </a:endParaRP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FDC8939A-B969-2643-96D8-81AA16CD339A}"/>
                    </a:ext>
                  </a:extLst>
                </p:cNvPr>
                <p:cNvSpPr txBox="1"/>
                <p:nvPr/>
              </p:nvSpPr>
              <p:spPr>
                <a:xfrm>
                  <a:off x="9142203" y="378270"/>
                  <a:ext cx="2796549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EE2443"/>
                      </a:solidFill>
                      <a:latin typeface="Helvetica Neue Light" panose="02000403000000020004" pitchFamily="2" charset="0"/>
                      <a:ea typeface="Helvetica Neue Light" panose="02000403000000020004" pitchFamily="2" charset="0"/>
                      <a:cs typeface="Helvetica Neue" charset="0"/>
                    </a:rPr>
                    <a:t>Pocket card</a:t>
                  </a:r>
                </a:p>
                <a:p>
                  <a:r>
                    <a:rPr lang="en-US" sz="1000" dirty="0">
                      <a:solidFill>
                        <a:srgbClr val="EE2443"/>
                      </a:solidFill>
                      <a:latin typeface="Helvetica Neue Light" panose="02000403000000020004" pitchFamily="2" charset="0"/>
                      <a:ea typeface="Helvetica Neue Light" panose="02000403000000020004" pitchFamily="2" charset="0"/>
                      <a:cs typeface="Helvetica Neue" charset="0"/>
                    </a:rPr>
                    <a:t>Environmental aids </a:t>
                  </a:r>
                </a:p>
                <a:p>
                  <a:r>
                    <a:rPr lang="en-US" sz="1000" dirty="0">
                      <a:solidFill>
                        <a:srgbClr val="EE2443"/>
                      </a:solidFill>
                      <a:latin typeface="Helvetica Neue Light" panose="02000403000000020004" pitchFamily="2" charset="0"/>
                      <a:ea typeface="Helvetica Neue Light" panose="02000403000000020004" pitchFamily="2" charset="0"/>
                      <a:cs typeface="Helvetica Neue" charset="0"/>
                    </a:rPr>
                    <a:t>Resident noon conference</a:t>
                  </a:r>
                </a:p>
                <a:p>
                  <a:r>
                    <a:rPr lang="en-US" sz="1000" dirty="0">
                      <a:solidFill>
                        <a:srgbClr val="EE2443"/>
                      </a:solidFill>
                      <a:latin typeface="Helvetica Neue Light" panose="02000403000000020004" pitchFamily="2" charset="0"/>
                      <a:ea typeface="Helvetica Neue Light" panose="02000403000000020004" pitchFamily="2" charset="0"/>
                      <a:cs typeface="Helvetica Neue" charset="0"/>
                    </a:rPr>
                    <a:t>Faculty staff meetings</a:t>
                  </a:r>
                </a:p>
                <a:p>
                  <a:r>
                    <a:rPr lang="en-US" sz="1000" dirty="0">
                      <a:solidFill>
                        <a:srgbClr val="EE2443"/>
                      </a:solidFill>
                      <a:latin typeface="Helvetica Neue Light" panose="02000403000000020004" pitchFamily="2" charset="0"/>
                      <a:ea typeface="Helvetica Neue Light" panose="02000403000000020004" pitchFamily="2" charset="0"/>
                      <a:cs typeface="Helvetica Neue" charset="0"/>
                    </a:rPr>
                    <a:t>GME Grand Rounds presentations</a:t>
                  </a:r>
                </a:p>
                <a:p>
                  <a:r>
                    <a:rPr lang="en-US" sz="1000" dirty="0">
                      <a:solidFill>
                        <a:srgbClr val="EE2443"/>
                      </a:solidFill>
                      <a:latin typeface="Helvetica Neue Light" panose="02000403000000020004" pitchFamily="2" charset="0"/>
                      <a:ea typeface="Helvetica Neue Light" panose="02000403000000020004" pitchFamily="2" charset="0"/>
                      <a:cs typeface="Helvetica Neue" charset="0"/>
                    </a:rPr>
                    <a:t>Departmental and divisional Grand Rounds presentations</a:t>
                  </a:r>
                </a:p>
              </p:txBody>
            </p:sp>
            <p:sp>
              <p:nvSpPr>
                <p:cNvPr id="178" name="Oval 177">
                  <a:extLst>
                    <a:ext uri="{FF2B5EF4-FFF2-40B4-BE49-F238E27FC236}">
                      <a16:creationId xmlns:a16="http://schemas.microsoft.com/office/drawing/2014/main" id="{79D4A27C-424A-914D-B944-0817108F5D46}"/>
                    </a:ext>
                  </a:extLst>
                </p:cNvPr>
                <p:cNvSpPr/>
                <p:nvPr/>
              </p:nvSpPr>
              <p:spPr>
                <a:xfrm>
                  <a:off x="9028214" y="931400"/>
                  <a:ext cx="91440" cy="91440"/>
                </a:xfrm>
                <a:prstGeom prst="ellipse">
                  <a:avLst/>
                </a:prstGeom>
                <a:solidFill>
                  <a:srgbClr val="FCD8E0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1000" b="1" dirty="0">
                    <a:solidFill>
                      <a:schemeClr val="accent2">
                        <a:lumMod val="75000"/>
                      </a:schemeClr>
                    </a:solidFill>
                    <a:latin typeface="Helvetica Neue" charset="0"/>
                    <a:ea typeface="Helvetica Neue" charset="0"/>
                    <a:cs typeface="Helvetica Neue" charset="0"/>
                  </a:endParaRPr>
                </a:p>
              </p:txBody>
            </p:sp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EE994-A327-8D43-8E73-A540D16F54E6}"/>
                    </a:ext>
                  </a:extLst>
                </p:cNvPr>
                <p:cNvSpPr/>
                <p:nvPr/>
              </p:nvSpPr>
              <p:spPr>
                <a:xfrm>
                  <a:off x="9028214" y="1064207"/>
                  <a:ext cx="91440" cy="91440"/>
                </a:xfrm>
                <a:prstGeom prst="ellipse">
                  <a:avLst/>
                </a:prstGeom>
                <a:solidFill>
                  <a:srgbClr val="FCD8E0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1000" b="1" dirty="0">
                    <a:solidFill>
                      <a:schemeClr val="accent2">
                        <a:lumMod val="75000"/>
                      </a:schemeClr>
                    </a:solidFill>
                    <a:latin typeface="Helvetica Neue" charset="0"/>
                    <a:ea typeface="Helvetica Neue" charset="0"/>
                    <a:cs typeface="Helvetica Neue" charset="0"/>
                  </a:endParaRPr>
                </a:p>
              </p:txBody>
            </p:sp>
            <p:sp>
              <p:nvSpPr>
                <p:cNvPr id="180" name="Oval 179">
                  <a:extLst>
                    <a:ext uri="{FF2B5EF4-FFF2-40B4-BE49-F238E27FC236}">
                      <a16:creationId xmlns:a16="http://schemas.microsoft.com/office/drawing/2014/main" id="{E4448C10-58E9-1441-85CA-BD15B751CC0F}"/>
                    </a:ext>
                  </a:extLst>
                </p:cNvPr>
                <p:cNvSpPr/>
                <p:nvPr/>
              </p:nvSpPr>
              <p:spPr>
                <a:xfrm>
                  <a:off x="9028214" y="1216607"/>
                  <a:ext cx="91440" cy="91440"/>
                </a:xfrm>
                <a:prstGeom prst="ellipse">
                  <a:avLst/>
                </a:prstGeom>
                <a:solidFill>
                  <a:srgbClr val="FCD8E0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1000" b="1" dirty="0">
                    <a:solidFill>
                      <a:schemeClr val="accent2">
                        <a:lumMod val="75000"/>
                      </a:schemeClr>
                    </a:solidFill>
                    <a:latin typeface="Helvetica Neue" charset="0"/>
                    <a:ea typeface="Helvetica Neue" charset="0"/>
                    <a:cs typeface="Helvetica Neue" charset="0"/>
                  </a:endParaRPr>
                </a:p>
              </p:txBody>
            </p: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5017A1BC-F3E5-D842-B229-6D75187A1628}"/>
                    </a:ext>
                  </a:extLst>
                </p:cNvPr>
                <p:cNvCxnSpPr/>
                <p:nvPr/>
              </p:nvCxnSpPr>
              <p:spPr>
                <a:xfrm flipH="1">
                  <a:off x="8903859" y="1543676"/>
                  <a:ext cx="182880" cy="0"/>
                </a:xfrm>
                <a:prstGeom prst="line">
                  <a:avLst/>
                </a:prstGeom>
                <a:ln w="15875">
                  <a:solidFill>
                    <a:srgbClr val="FCD8E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831A7376-EF04-0644-A2F3-9DDE344262E8}"/>
                  </a:ext>
                </a:extLst>
              </p:cNvPr>
              <p:cNvSpPr/>
              <p:nvPr/>
            </p:nvSpPr>
            <p:spPr>
              <a:xfrm>
                <a:off x="8392145" y="594425"/>
                <a:ext cx="91440" cy="91440"/>
              </a:xfrm>
              <a:prstGeom prst="ellipse">
                <a:avLst/>
              </a:prstGeom>
              <a:solidFill>
                <a:srgbClr val="FCD8E0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000" b="1" dirty="0">
                  <a:solidFill>
                    <a:schemeClr val="accent2">
                      <a:lumMod val="7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</p:grp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07E817B5-326A-4D40-9542-4BAB21CDA66C}"/>
                </a:ext>
              </a:extLst>
            </p:cNvPr>
            <p:cNvCxnSpPr>
              <a:cxnSpLocks/>
            </p:cNvCxnSpPr>
            <p:nvPr/>
          </p:nvCxnSpPr>
          <p:spPr>
            <a:xfrm>
              <a:off x="11780560" y="6877759"/>
              <a:ext cx="0" cy="457123"/>
            </a:xfrm>
            <a:prstGeom prst="line">
              <a:avLst/>
            </a:prstGeom>
            <a:ln w="15875">
              <a:solidFill>
                <a:srgbClr val="A6DF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FE7A3B2A-F62E-9D41-AE19-939026D35C61}"/>
                </a:ext>
              </a:extLst>
            </p:cNvPr>
            <p:cNvSpPr/>
            <p:nvPr/>
          </p:nvSpPr>
          <p:spPr>
            <a:xfrm>
              <a:off x="11734840" y="6822715"/>
              <a:ext cx="91440" cy="91440"/>
            </a:xfrm>
            <a:prstGeom prst="ellipse">
              <a:avLst/>
            </a:prstGeom>
            <a:solidFill>
              <a:srgbClr val="A6DF2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D1DFF0BF-8A40-6242-9F05-1E77F7000842}"/>
                </a:ext>
              </a:extLst>
            </p:cNvPr>
            <p:cNvSpPr/>
            <p:nvPr/>
          </p:nvSpPr>
          <p:spPr>
            <a:xfrm>
              <a:off x="11734840" y="6980759"/>
              <a:ext cx="91440" cy="91440"/>
            </a:xfrm>
            <a:prstGeom prst="ellipse">
              <a:avLst/>
            </a:prstGeom>
            <a:solidFill>
              <a:srgbClr val="A6DF2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3912CB5A-E522-0443-BCC1-FA42DC3255C7}"/>
                </a:ext>
              </a:extLst>
            </p:cNvPr>
            <p:cNvSpPr/>
            <p:nvPr/>
          </p:nvSpPr>
          <p:spPr>
            <a:xfrm>
              <a:off x="11734840" y="7138803"/>
              <a:ext cx="91440" cy="91440"/>
            </a:xfrm>
            <a:prstGeom prst="ellipse">
              <a:avLst/>
            </a:prstGeom>
            <a:solidFill>
              <a:srgbClr val="A6DF2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98484E8D-8678-C94E-8A0C-5E03A93821A7}"/>
                </a:ext>
              </a:extLst>
            </p:cNvPr>
            <p:cNvCxnSpPr/>
            <p:nvPr/>
          </p:nvCxnSpPr>
          <p:spPr>
            <a:xfrm flipH="1" flipV="1">
              <a:off x="11605046" y="7329316"/>
              <a:ext cx="182880" cy="2342"/>
            </a:xfrm>
            <a:prstGeom prst="line">
              <a:avLst/>
            </a:prstGeom>
            <a:ln w="15875">
              <a:solidFill>
                <a:srgbClr val="A6DF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24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24335</TotalTime>
  <Words>256</Words>
  <Application>Microsoft Macintosh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Yeager, Jan</cp:lastModifiedBy>
  <cp:revision>143</cp:revision>
  <cp:lastPrinted>2017-04-26T22:24:37Z</cp:lastPrinted>
  <dcterms:created xsi:type="dcterms:W3CDTF">2017-04-07T22:41:43Z</dcterms:created>
  <dcterms:modified xsi:type="dcterms:W3CDTF">2023-06-05T21:47:17Z</dcterms:modified>
</cp:coreProperties>
</file>